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9" r:id="rId3"/>
    <p:sldId id="264" r:id="rId4"/>
    <p:sldId id="265" r:id="rId5"/>
    <p:sldId id="271" r:id="rId6"/>
    <p:sldId id="258" r:id="rId7"/>
    <p:sldId id="262" r:id="rId8"/>
    <p:sldId id="260" r:id="rId9"/>
    <p:sldId id="272" r:id="rId10"/>
    <p:sldId id="266" r:id="rId11"/>
    <p:sldId id="267" r:id="rId12"/>
    <p:sldId id="273" r:id="rId13"/>
    <p:sldId id="268" r:id="rId14"/>
    <p:sldId id="269" r:id="rId15"/>
    <p:sldId id="261" r:id="rId16"/>
    <p:sldId id="275" r:id="rId17"/>
    <p:sldId id="274" r:id="rId18"/>
    <p:sldId id="263" r:id="rId19"/>
    <p:sldId id="27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_rels/data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iagrams/_rels/drawing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0F0B644-0AA7-483A-8282-D45FC8630044}" type="doc">
      <dgm:prSet loTypeId="urn:microsoft.com/office/officeart/2008/layout/BendingPictureCaptionList" loCatId="picture" qsTypeId="urn:microsoft.com/office/officeart/2005/8/quickstyle/simple1" qsCatId="simple" csTypeId="urn:microsoft.com/office/officeart/2005/8/colors/accent1_2" csCatId="accent1" phldr="1"/>
      <dgm:spPr/>
    </dgm:pt>
    <dgm:pt modelId="{A4957F57-BE2D-4BB2-9B76-84EC4F8138BF}">
      <dgm:prSet phldrT="[Text]"/>
      <dgm:spPr/>
      <dgm:t>
        <a:bodyPr/>
        <a:lstStyle/>
        <a:p>
          <a:r>
            <a:rPr lang="en-US" b="0" i="0" dirty="0"/>
            <a:t>Traditionally, both the model and the data reside on the same device, a practice known as centralized machine learning.</a:t>
          </a:r>
          <a:endParaRPr lang="en-IN" dirty="0"/>
        </a:p>
      </dgm:t>
    </dgm:pt>
    <dgm:pt modelId="{D8B3DC0E-5AF6-4BB1-BF9A-682048474FE4}" type="parTrans" cxnId="{B4972D0B-CC53-48F2-B878-042B615A005C}">
      <dgm:prSet/>
      <dgm:spPr/>
      <dgm:t>
        <a:bodyPr/>
        <a:lstStyle/>
        <a:p>
          <a:endParaRPr lang="en-IN"/>
        </a:p>
      </dgm:t>
    </dgm:pt>
    <dgm:pt modelId="{A79F1AD6-F675-44A4-8A16-B564D964DE47}" type="sibTrans" cxnId="{B4972D0B-CC53-48F2-B878-042B615A005C}">
      <dgm:prSet/>
      <dgm:spPr/>
      <dgm:t>
        <a:bodyPr/>
        <a:lstStyle/>
        <a:p>
          <a:endParaRPr lang="en-IN"/>
        </a:p>
      </dgm:t>
    </dgm:pt>
    <dgm:pt modelId="{2C503D6D-AD54-4D38-B9DC-958E16CB30C3}">
      <dgm:prSet phldrT="[Text]"/>
      <dgm:spPr/>
      <dgm:t>
        <a:bodyPr/>
        <a:lstStyle/>
        <a:p>
          <a:r>
            <a:rPr lang="en-US" b="0" i="0" dirty="0"/>
            <a:t>For tech giants, centralized machine learning involves uploading users' private conversations to the cloud for training their machine learning models.</a:t>
          </a:r>
          <a:endParaRPr lang="en-IN" dirty="0"/>
        </a:p>
      </dgm:t>
    </dgm:pt>
    <dgm:pt modelId="{FD55DE85-388D-4701-B8F8-37DB5D719678}" type="parTrans" cxnId="{9FFF4F9A-9449-4FA8-9627-CA1E3F3CFF36}">
      <dgm:prSet/>
      <dgm:spPr/>
      <dgm:t>
        <a:bodyPr/>
        <a:lstStyle/>
        <a:p>
          <a:endParaRPr lang="en-IN"/>
        </a:p>
      </dgm:t>
    </dgm:pt>
    <dgm:pt modelId="{10D0893A-BED3-4D4C-B591-F1E7FC45D6EE}" type="sibTrans" cxnId="{9FFF4F9A-9449-4FA8-9627-CA1E3F3CFF36}">
      <dgm:prSet/>
      <dgm:spPr/>
      <dgm:t>
        <a:bodyPr/>
        <a:lstStyle/>
        <a:p>
          <a:endParaRPr lang="en-IN"/>
        </a:p>
      </dgm:t>
    </dgm:pt>
    <dgm:pt modelId="{FBF08B96-9589-4179-AC4A-667F9E900D33}">
      <dgm:prSet phldrT="[Text]"/>
      <dgm:spPr/>
      <dgm:t>
        <a:bodyPr/>
        <a:lstStyle/>
        <a:p>
          <a:r>
            <a:rPr lang="en-US" b="0" i="0" dirty="0"/>
            <a:t>Federated learning shifts the paradigm: rather than sending data to the cloud, models are sent to user devices for training.</a:t>
          </a:r>
          <a:endParaRPr lang="en-IN" dirty="0"/>
        </a:p>
      </dgm:t>
    </dgm:pt>
    <dgm:pt modelId="{61A2ECBE-6270-4673-BC17-B80E4FEA8AA9}" type="parTrans" cxnId="{D136AEFA-7330-4C25-85A7-D59D6D6F894A}">
      <dgm:prSet/>
      <dgm:spPr/>
      <dgm:t>
        <a:bodyPr/>
        <a:lstStyle/>
        <a:p>
          <a:endParaRPr lang="en-IN"/>
        </a:p>
      </dgm:t>
    </dgm:pt>
    <dgm:pt modelId="{A21DE47A-2E4C-4BB7-8F0D-4816C9B96988}" type="sibTrans" cxnId="{D136AEFA-7330-4C25-85A7-D59D6D6F894A}">
      <dgm:prSet/>
      <dgm:spPr/>
      <dgm:t>
        <a:bodyPr/>
        <a:lstStyle/>
        <a:p>
          <a:endParaRPr lang="en-IN"/>
        </a:p>
      </dgm:t>
    </dgm:pt>
    <dgm:pt modelId="{8B7C6747-4348-4033-B9B3-5449AD9483DB}" type="pres">
      <dgm:prSet presAssocID="{70F0B644-0AA7-483A-8282-D45FC8630044}" presName="Name0" presStyleCnt="0">
        <dgm:presLayoutVars>
          <dgm:dir/>
          <dgm:resizeHandles val="exact"/>
        </dgm:presLayoutVars>
      </dgm:prSet>
      <dgm:spPr/>
    </dgm:pt>
    <dgm:pt modelId="{B2DC815B-524E-4BD1-82C6-1B01FD149BCF}" type="pres">
      <dgm:prSet presAssocID="{A4957F57-BE2D-4BB2-9B76-84EC4F8138BF}" presName="composite" presStyleCnt="0"/>
      <dgm:spPr/>
    </dgm:pt>
    <dgm:pt modelId="{C3917B50-5CCA-4E6C-AE28-F5E37ECF84AE}" type="pres">
      <dgm:prSet presAssocID="{A4957F57-BE2D-4BB2-9B76-84EC4F8138BF}" presName="rect1" presStyleLbl="bgImgPlace1" presStyleIdx="0" presStyleCnt="3"/>
      <dgm:spPr>
        <a:blipFill dpi="0" rotWithShape="1">
          <a:blip xmlns:r="http://schemas.openxmlformats.org/officeDocument/2006/relationships" r:embed="rId1"/>
          <a:srcRect/>
          <a:stretch>
            <a:fillRect l="18553" r="18553"/>
          </a:stretch>
        </a:blipFill>
      </dgm:spPr>
    </dgm:pt>
    <dgm:pt modelId="{290477AB-7E18-4017-885F-6F59A7A9769E}" type="pres">
      <dgm:prSet presAssocID="{A4957F57-BE2D-4BB2-9B76-84EC4F8138BF}" presName="wedgeRectCallout1" presStyleLbl="node1" presStyleIdx="0" presStyleCnt="3">
        <dgm:presLayoutVars>
          <dgm:bulletEnabled val="1"/>
        </dgm:presLayoutVars>
      </dgm:prSet>
      <dgm:spPr/>
    </dgm:pt>
    <dgm:pt modelId="{8BB1E53B-8BD8-4170-A7EB-E4F92A2DD80F}" type="pres">
      <dgm:prSet presAssocID="{A79F1AD6-F675-44A4-8A16-B564D964DE47}" presName="sibTrans" presStyleCnt="0"/>
      <dgm:spPr/>
    </dgm:pt>
    <dgm:pt modelId="{9C101CE7-8F96-4A1E-9682-CBC64CD63A92}" type="pres">
      <dgm:prSet presAssocID="{2C503D6D-AD54-4D38-B9DC-958E16CB30C3}" presName="composite" presStyleCnt="0"/>
      <dgm:spPr/>
    </dgm:pt>
    <dgm:pt modelId="{DC83155C-31BA-449C-802C-11ADD93B8E8E}" type="pres">
      <dgm:prSet presAssocID="{2C503D6D-AD54-4D38-B9DC-958E16CB30C3}" presName="rect1" presStyleLbl="bgImgPlace1" presStyleIdx="1" presStyleCnt="3"/>
      <dgm:spPr>
        <a:blipFill dpi="0" rotWithShape="1">
          <a:blip xmlns:r="http://schemas.openxmlformats.org/officeDocument/2006/relationships" r:embed="rId2"/>
          <a:srcRect/>
          <a:stretch>
            <a:fillRect l="28617" r="28617"/>
          </a:stretch>
        </a:blipFill>
      </dgm:spPr>
    </dgm:pt>
    <dgm:pt modelId="{57D7866B-5297-42F8-8587-0C63FD293B6E}" type="pres">
      <dgm:prSet presAssocID="{2C503D6D-AD54-4D38-B9DC-958E16CB30C3}" presName="wedgeRectCallout1" presStyleLbl="node1" presStyleIdx="1" presStyleCnt="3">
        <dgm:presLayoutVars>
          <dgm:bulletEnabled val="1"/>
        </dgm:presLayoutVars>
      </dgm:prSet>
      <dgm:spPr/>
    </dgm:pt>
    <dgm:pt modelId="{11A6E6D2-B103-4356-B470-08131BB8C614}" type="pres">
      <dgm:prSet presAssocID="{10D0893A-BED3-4D4C-B591-F1E7FC45D6EE}" presName="sibTrans" presStyleCnt="0"/>
      <dgm:spPr/>
    </dgm:pt>
    <dgm:pt modelId="{A7D45BCF-21E4-447E-B982-90F7271F2D87}" type="pres">
      <dgm:prSet presAssocID="{FBF08B96-9589-4179-AC4A-667F9E900D33}" presName="composite" presStyleCnt="0"/>
      <dgm:spPr/>
    </dgm:pt>
    <dgm:pt modelId="{EA87B531-52DD-4F74-A37E-D7B552CE8423}" type="pres">
      <dgm:prSet presAssocID="{FBF08B96-9589-4179-AC4A-667F9E900D33}" presName="rect1" presStyleLbl="bgImgPlace1" presStyleIdx="2" presStyleCnt="3"/>
      <dgm:spPr>
        <a:blipFill dpi="0" rotWithShape="1">
          <a:blip xmlns:r="http://schemas.openxmlformats.org/officeDocument/2006/relationships" r:embed="rId3"/>
          <a:srcRect/>
          <a:stretch>
            <a:fillRect l="17421" r="17421"/>
          </a:stretch>
        </a:blipFill>
      </dgm:spPr>
    </dgm:pt>
    <dgm:pt modelId="{F177605A-BA84-4F57-8D2E-CE431B86CFC3}" type="pres">
      <dgm:prSet presAssocID="{FBF08B96-9589-4179-AC4A-667F9E900D33}" presName="wedgeRectCallout1" presStyleLbl="node1" presStyleIdx="2" presStyleCnt="3">
        <dgm:presLayoutVars>
          <dgm:bulletEnabled val="1"/>
        </dgm:presLayoutVars>
      </dgm:prSet>
      <dgm:spPr/>
    </dgm:pt>
  </dgm:ptLst>
  <dgm:cxnLst>
    <dgm:cxn modelId="{F948FD02-C77A-41E5-849C-FB0EC53B4461}" type="presOf" srcId="{70F0B644-0AA7-483A-8282-D45FC8630044}" destId="{8B7C6747-4348-4033-B9B3-5449AD9483DB}" srcOrd="0" destOrd="0" presId="urn:microsoft.com/office/officeart/2008/layout/BendingPictureCaptionList"/>
    <dgm:cxn modelId="{B4972D0B-CC53-48F2-B878-042B615A005C}" srcId="{70F0B644-0AA7-483A-8282-D45FC8630044}" destId="{A4957F57-BE2D-4BB2-9B76-84EC4F8138BF}" srcOrd="0" destOrd="0" parTransId="{D8B3DC0E-5AF6-4BB1-BF9A-682048474FE4}" sibTransId="{A79F1AD6-F675-44A4-8A16-B564D964DE47}"/>
    <dgm:cxn modelId="{178EC75B-D0DE-420D-BE97-F47AD7DD0717}" type="presOf" srcId="{FBF08B96-9589-4179-AC4A-667F9E900D33}" destId="{F177605A-BA84-4F57-8D2E-CE431B86CFC3}" srcOrd="0" destOrd="0" presId="urn:microsoft.com/office/officeart/2008/layout/BendingPictureCaptionList"/>
    <dgm:cxn modelId="{9FFF4F9A-9449-4FA8-9627-CA1E3F3CFF36}" srcId="{70F0B644-0AA7-483A-8282-D45FC8630044}" destId="{2C503D6D-AD54-4D38-B9DC-958E16CB30C3}" srcOrd="1" destOrd="0" parTransId="{FD55DE85-388D-4701-B8F8-37DB5D719678}" sibTransId="{10D0893A-BED3-4D4C-B591-F1E7FC45D6EE}"/>
    <dgm:cxn modelId="{AB31F6D4-5CDB-418E-9B13-2CBE7CE1D7AC}" type="presOf" srcId="{2C503D6D-AD54-4D38-B9DC-958E16CB30C3}" destId="{57D7866B-5297-42F8-8587-0C63FD293B6E}" srcOrd="0" destOrd="0" presId="urn:microsoft.com/office/officeart/2008/layout/BendingPictureCaptionList"/>
    <dgm:cxn modelId="{75EFD2DD-20C4-452C-9C0B-315F6A88BB19}" type="presOf" srcId="{A4957F57-BE2D-4BB2-9B76-84EC4F8138BF}" destId="{290477AB-7E18-4017-885F-6F59A7A9769E}" srcOrd="0" destOrd="0" presId="urn:microsoft.com/office/officeart/2008/layout/BendingPictureCaptionList"/>
    <dgm:cxn modelId="{D136AEFA-7330-4C25-85A7-D59D6D6F894A}" srcId="{70F0B644-0AA7-483A-8282-D45FC8630044}" destId="{FBF08B96-9589-4179-AC4A-667F9E900D33}" srcOrd="2" destOrd="0" parTransId="{61A2ECBE-6270-4673-BC17-B80E4FEA8AA9}" sibTransId="{A21DE47A-2E4C-4BB7-8F0D-4816C9B96988}"/>
    <dgm:cxn modelId="{B12AC134-6DFA-4788-ADFD-2EA5E103D9F4}" type="presParOf" srcId="{8B7C6747-4348-4033-B9B3-5449AD9483DB}" destId="{B2DC815B-524E-4BD1-82C6-1B01FD149BCF}" srcOrd="0" destOrd="0" presId="urn:microsoft.com/office/officeart/2008/layout/BendingPictureCaptionList"/>
    <dgm:cxn modelId="{5BDF16F8-B4C0-482B-B087-C5884DF8F638}" type="presParOf" srcId="{B2DC815B-524E-4BD1-82C6-1B01FD149BCF}" destId="{C3917B50-5CCA-4E6C-AE28-F5E37ECF84AE}" srcOrd="0" destOrd="0" presId="urn:microsoft.com/office/officeart/2008/layout/BendingPictureCaptionList"/>
    <dgm:cxn modelId="{1B0A3DAC-AF12-4956-B238-B9037B67EF95}" type="presParOf" srcId="{B2DC815B-524E-4BD1-82C6-1B01FD149BCF}" destId="{290477AB-7E18-4017-885F-6F59A7A9769E}" srcOrd="1" destOrd="0" presId="urn:microsoft.com/office/officeart/2008/layout/BendingPictureCaptionList"/>
    <dgm:cxn modelId="{E7219897-025B-4B86-9A85-3145E19253B4}" type="presParOf" srcId="{8B7C6747-4348-4033-B9B3-5449AD9483DB}" destId="{8BB1E53B-8BD8-4170-A7EB-E4F92A2DD80F}" srcOrd="1" destOrd="0" presId="urn:microsoft.com/office/officeart/2008/layout/BendingPictureCaptionList"/>
    <dgm:cxn modelId="{639B0E81-EDA9-4244-894F-DF4B4804A44B}" type="presParOf" srcId="{8B7C6747-4348-4033-B9B3-5449AD9483DB}" destId="{9C101CE7-8F96-4A1E-9682-CBC64CD63A92}" srcOrd="2" destOrd="0" presId="urn:microsoft.com/office/officeart/2008/layout/BendingPictureCaptionList"/>
    <dgm:cxn modelId="{856C58E7-6FDC-4384-BBBA-F73DADA0695D}" type="presParOf" srcId="{9C101CE7-8F96-4A1E-9682-CBC64CD63A92}" destId="{DC83155C-31BA-449C-802C-11ADD93B8E8E}" srcOrd="0" destOrd="0" presId="urn:microsoft.com/office/officeart/2008/layout/BendingPictureCaptionList"/>
    <dgm:cxn modelId="{D7ACE664-8CDF-4E04-BAE4-0AF649E2216B}" type="presParOf" srcId="{9C101CE7-8F96-4A1E-9682-CBC64CD63A92}" destId="{57D7866B-5297-42F8-8587-0C63FD293B6E}" srcOrd="1" destOrd="0" presId="urn:microsoft.com/office/officeart/2008/layout/BendingPictureCaptionList"/>
    <dgm:cxn modelId="{990E2CBB-3829-48F6-BF10-8BDABA658092}" type="presParOf" srcId="{8B7C6747-4348-4033-B9B3-5449AD9483DB}" destId="{11A6E6D2-B103-4356-B470-08131BB8C614}" srcOrd="3" destOrd="0" presId="urn:microsoft.com/office/officeart/2008/layout/BendingPictureCaptionList"/>
    <dgm:cxn modelId="{94D7C7BF-30BD-436F-BFFA-1F258C946137}" type="presParOf" srcId="{8B7C6747-4348-4033-B9B3-5449AD9483DB}" destId="{A7D45BCF-21E4-447E-B982-90F7271F2D87}" srcOrd="4" destOrd="0" presId="urn:microsoft.com/office/officeart/2008/layout/BendingPictureCaptionList"/>
    <dgm:cxn modelId="{C4270F81-9C66-4F68-98EC-B6AA1406AAB4}" type="presParOf" srcId="{A7D45BCF-21E4-447E-B982-90F7271F2D87}" destId="{EA87B531-52DD-4F74-A37E-D7B552CE8423}" srcOrd="0" destOrd="0" presId="urn:microsoft.com/office/officeart/2008/layout/BendingPictureCaptionList"/>
    <dgm:cxn modelId="{11CFDBD8-7F1F-4A31-A5A8-7510FC10C3EC}" type="presParOf" srcId="{A7D45BCF-21E4-447E-B982-90F7271F2D87}" destId="{F177605A-BA84-4F57-8D2E-CE431B86CFC3}" srcOrd="1" destOrd="0" presId="urn:microsoft.com/office/officeart/2008/layout/BendingPictureCa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CDF9A62-2DCC-4839-84A7-B0A1A5E0DAD1}"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en-IN"/>
        </a:p>
      </dgm:t>
    </dgm:pt>
    <dgm:pt modelId="{BDF37C2F-BD05-4BC8-A507-06FB58354C47}">
      <dgm:prSet phldrT="[Text]"/>
      <dgm:spPr/>
      <dgm:t>
        <a:bodyPr/>
        <a:lstStyle/>
        <a:p>
          <a:r>
            <a:rPr lang="en-IN" b="1" i="0" dirty="0">
              <a:solidFill>
                <a:srgbClr val="0D0D0D"/>
              </a:solidFill>
              <a:effectLst/>
              <a:latin typeface="+mn-lt"/>
            </a:rPr>
            <a:t>Gradient</a:t>
          </a:r>
          <a:endParaRPr lang="en-IN" dirty="0">
            <a:latin typeface="+mn-lt"/>
          </a:endParaRPr>
        </a:p>
      </dgm:t>
    </dgm:pt>
    <dgm:pt modelId="{CD4BFB21-A1BF-4DC7-B964-275806E5C2B0}" type="parTrans" cxnId="{941EEAA8-5BB8-4D37-9807-8E76A0213CD0}">
      <dgm:prSet/>
      <dgm:spPr/>
      <dgm:t>
        <a:bodyPr/>
        <a:lstStyle/>
        <a:p>
          <a:endParaRPr lang="en-IN"/>
        </a:p>
      </dgm:t>
    </dgm:pt>
    <dgm:pt modelId="{CD356DA2-700A-42AA-8CD1-0F75F6E6385B}" type="sibTrans" cxnId="{941EEAA8-5BB8-4D37-9807-8E76A0213CD0}">
      <dgm:prSet/>
      <dgm:spPr/>
      <dgm:t>
        <a:bodyPr/>
        <a:lstStyle/>
        <a:p>
          <a:endParaRPr lang="en-IN"/>
        </a:p>
      </dgm:t>
    </dgm:pt>
    <dgm:pt modelId="{316ADC25-877D-43AE-BB03-13DA8C8CEC1F}">
      <dgm:prSet phldrT="[Text]"/>
      <dgm:spPr/>
      <dgm:t>
        <a:bodyPr/>
        <a:lstStyle/>
        <a:p>
          <a:r>
            <a:rPr lang="en-US" dirty="0">
              <a:solidFill>
                <a:srgbClr val="0D0D0D"/>
              </a:solidFill>
              <a:latin typeface="+mn-lt"/>
            </a:rPr>
            <a:t>“G</a:t>
          </a:r>
          <a:r>
            <a:rPr lang="en-US" b="0" i="0" dirty="0">
              <a:solidFill>
                <a:srgbClr val="0D0D0D"/>
              </a:solidFill>
              <a:effectLst/>
              <a:latin typeface="+mn-lt"/>
            </a:rPr>
            <a:t>radient</a:t>
          </a:r>
          <a:r>
            <a:rPr lang="en-US" dirty="0">
              <a:solidFill>
                <a:srgbClr val="0D0D0D"/>
              </a:solidFill>
              <a:latin typeface="+mn-lt"/>
            </a:rPr>
            <a:t>”</a:t>
          </a:r>
          <a:r>
            <a:rPr lang="en-US" b="0" i="0" dirty="0">
              <a:solidFill>
                <a:srgbClr val="0D0D0D"/>
              </a:solidFill>
              <a:effectLst/>
              <a:latin typeface="+mn-lt"/>
            </a:rPr>
            <a:t> usually refers to the rate of change of a quantity with respect to another relevant quantity</a:t>
          </a:r>
          <a:endParaRPr lang="en-IN" dirty="0">
            <a:latin typeface="+mn-lt"/>
          </a:endParaRPr>
        </a:p>
      </dgm:t>
    </dgm:pt>
    <dgm:pt modelId="{12D621F1-C0EB-4BE1-8DCC-8809A54E5A60}" type="parTrans" cxnId="{130CB7CE-D647-4192-8242-D6D398A500B9}">
      <dgm:prSet/>
      <dgm:spPr/>
      <dgm:t>
        <a:bodyPr/>
        <a:lstStyle/>
        <a:p>
          <a:endParaRPr lang="en-IN"/>
        </a:p>
      </dgm:t>
    </dgm:pt>
    <dgm:pt modelId="{BE004BD6-0C1B-456E-A2D3-F8CCFAADCA3C}" type="sibTrans" cxnId="{130CB7CE-D647-4192-8242-D6D398A500B9}">
      <dgm:prSet/>
      <dgm:spPr/>
      <dgm:t>
        <a:bodyPr/>
        <a:lstStyle/>
        <a:p>
          <a:endParaRPr lang="en-IN"/>
        </a:p>
      </dgm:t>
    </dgm:pt>
    <dgm:pt modelId="{8DCE7965-82A1-4B9D-B26B-89083CE97C17}">
      <dgm:prSet phldrT="[Text]"/>
      <dgm:spPr/>
      <dgm:t>
        <a:bodyPr/>
        <a:lstStyle/>
        <a:p>
          <a:r>
            <a:rPr lang="en-IN" b="1" i="0" dirty="0">
              <a:solidFill>
                <a:srgbClr val="0D0D0D"/>
              </a:solidFill>
              <a:effectLst/>
              <a:latin typeface="+mn-lt"/>
            </a:rPr>
            <a:t>Obfuscation</a:t>
          </a:r>
          <a:endParaRPr lang="en-IN" dirty="0">
            <a:latin typeface="+mn-lt"/>
          </a:endParaRPr>
        </a:p>
      </dgm:t>
    </dgm:pt>
    <dgm:pt modelId="{1A95D71D-2AB9-4DFF-A2C3-AA617150B2E1}" type="parTrans" cxnId="{1B33AC05-C3BB-4F1A-98AD-4C182ED6325E}">
      <dgm:prSet/>
      <dgm:spPr/>
      <dgm:t>
        <a:bodyPr/>
        <a:lstStyle/>
        <a:p>
          <a:endParaRPr lang="en-IN"/>
        </a:p>
      </dgm:t>
    </dgm:pt>
    <dgm:pt modelId="{1F916499-98B2-47D3-9E6F-A9896452D7AA}" type="sibTrans" cxnId="{1B33AC05-C3BB-4F1A-98AD-4C182ED6325E}">
      <dgm:prSet/>
      <dgm:spPr/>
      <dgm:t>
        <a:bodyPr/>
        <a:lstStyle/>
        <a:p>
          <a:endParaRPr lang="en-IN"/>
        </a:p>
      </dgm:t>
    </dgm:pt>
    <dgm:pt modelId="{21B3C9DF-4813-4AD2-B686-EC79BA22ED30}">
      <dgm:prSet phldrT="[Text]"/>
      <dgm:spPr/>
      <dgm:t>
        <a:bodyPr/>
        <a:lstStyle/>
        <a:p>
          <a:r>
            <a:rPr lang="en-US" b="1" i="0" dirty="0">
              <a:solidFill>
                <a:srgbClr val="0D0D0D"/>
              </a:solidFill>
              <a:effectLst/>
              <a:latin typeface="+mn-lt"/>
            </a:rPr>
            <a:t>“</a:t>
          </a:r>
          <a:r>
            <a:rPr lang="en-US" i="0" dirty="0">
              <a:solidFill>
                <a:srgbClr val="0D0D0D"/>
              </a:solidFill>
              <a:effectLst/>
              <a:latin typeface="+mn-lt"/>
            </a:rPr>
            <a:t>Obfuscation” is the deliberate act of making something unclear or confusing.</a:t>
          </a:r>
          <a:endParaRPr lang="en-IN" dirty="0">
            <a:latin typeface="+mn-lt"/>
          </a:endParaRPr>
        </a:p>
      </dgm:t>
    </dgm:pt>
    <dgm:pt modelId="{51A981AE-F60D-40F0-881F-EAA8C51D2C2C}" type="parTrans" cxnId="{E439B39B-9457-4251-A0D6-1030BC7246D5}">
      <dgm:prSet/>
      <dgm:spPr/>
      <dgm:t>
        <a:bodyPr/>
        <a:lstStyle/>
        <a:p>
          <a:endParaRPr lang="en-IN"/>
        </a:p>
      </dgm:t>
    </dgm:pt>
    <dgm:pt modelId="{7CDF6623-C886-461A-8A45-1BEDC0C684E7}" type="sibTrans" cxnId="{E439B39B-9457-4251-A0D6-1030BC7246D5}">
      <dgm:prSet/>
      <dgm:spPr/>
      <dgm:t>
        <a:bodyPr/>
        <a:lstStyle/>
        <a:p>
          <a:endParaRPr lang="en-IN"/>
        </a:p>
      </dgm:t>
    </dgm:pt>
    <dgm:pt modelId="{520DE4FE-D4EB-4E7E-B335-AEDA426DB74C}">
      <dgm:prSet phldrT="[Text]"/>
      <dgm:spPr/>
      <dgm:t>
        <a:bodyPr/>
        <a:lstStyle/>
        <a:p>
          <a:r>
            <a:rPr lang="en-US" b="1" i="0" dirty="0">
              <a:solidFill>
                <a:srgbClr val="0D0D0D"/>
              </a:solidFill>
              <a:effectLst/>
              <a:latin typeface="+mn-lt"/>
            </a:rPr>
            <a:t>False Sense of Security</a:t>
          </a:r>
          <a:endParaRPr lang="en-IN" dirty="0">
            <a:latin typeface="+mn-lt"/>
          </a:endParaRPr>
        </a:p>
      </dgm:t>
    </dgm:pt>
    <dgm:pt modelId="{EE2325D1-52B0-40A9-A539-FDC6C0E17BAA}" type="parTrans" cxnId="{C7CBCB51-FDFE-4FBE-866F-FEBBA51D29AD}">
      <dgm:prSet/>
      <dgm:spPr/>
      <dgm:t>
        <a:bodyPr/>
        <a:lstStyle/>
        <a:p>
          <a:endParaRPr lang="en-IN"/>
        </a:p>
      </dgm:t>
    </dgm:pt>
    <dgm:pt modelId="{DED8AF5C-07BB-4F41-BC89-07B916DA2B83}" type="sibTrans" cxnId="{C7CBCB51-FDFE-4FBE-866F-FEBBA51D29AD}">
      <dgm:prSet/>
      <dgm:spPr/>
      <dgm:t>
        <a:bodyPr/>
        <a:lstStyle/>
        <a:p>
          <a:endParaRPr lang="en-IN"/>
        </a:p>
      </dgm:t>
    </dgm:pt>
    <dgm:pt modelId="{2F587C5F-03FC-428F-BD8B-5E4E742C48B8}">
      <dgm:prSet phldrT="[Text]"/>
      <dgm:spPr/>
      <dgm:t>
        <a:bodyPr/>
        <a:lstStyle/>
        <a:p>
          <a:r>
            <a:rPr lang="en-US" b="0" i="0" dirty="0">
              <a:solidFill>
                <a:srgbClr val="0D0D0D"/>
              </a:solidFill>
              <a:effectLst/>
              <a:latin typeface="+mn-lt"/>
            </a:rPr>
            <a:t>Refers to an illusion of heightened privacy protection.</a:t>
          </a:r>
          <a:endParaRPr lang="en-IN" dirty="0">
            <a:latin typeface="+mn-lt"/>
          </a:endParaRPr>
        </a:p>
      </dgm:t>
    </dgm:pt>
    <dgm:pt modelId="{4E001597-7280-4865-A750-445B7C128C94}" type="parTrans" cxnId="{07E620D9-576B-42F4-B3FD-656B6421A0C4}">
      <dgm:prSet/>
      <dgm:spPr/>
      <dgm:t>
        <a:bodyPr/>
        <a:lstStyle/>
        <a:p>
          <a:endParaRPr lang="en-IN"/>
        </a:p>
      </dgm:t>
    </dgm:pt>
    <dgm:pt modelId="{70B54C00-E0AC-4588-8A58-48795252ABA6}" type="sibTrans" cxnId="{07E620D9-576B-42F4-B3FD-656B6421A0C4}">
      <dgm:prSet/>
      <dgm:spPr/>
      <dgm:t>
        <a:bodyPr/>
        <a:lstStyle/>
        <a:p>
          <a:endParaRPr lang="en-IN"/>
        </a:p>
      </dgm:t>
    </dgm:pt>
    <dgm:pt modelId="{E46337D9-643A-4428-B9EA-E3C3E988308F}">
      <dgm:prSet/>
      <dgm:spPr/>
      <dgm:t>
        <a:bodyPr/>
        <a:lstStyle/>
        <a:p>
          <a:r>
            <a:rPr lang="en-US" dirty="0">
              <a:solidFill>
                <a:srgbClr val="0D0D0D"/>
              </a:solidFill>
              <a:latin typeface="+mn-lt"/>
            </a:rPr>
            <a:t>In the context of FL: </a:t>
          </a:r>
          <a:r>
            <a:rPr lang="en-US" b="0" i="0" dirty="0">
              <a:solidFill>
                <a:srgbClr val="0D0D0D"/>
              </a:solidFill>
              <a:effectLst/>
              <a:latin typeface="+mn-lt"/>
            </a:rPr>
            <a:t>Gradients show how much and in what direction the model's parameters need to change to improve performance.</a:t>
          </a:r>
        </a:p>
      </dgm:t>
    </dgm:pt>
    <dgm:pt modelId="{EEA466B2-5BC8-4365-A534-82161EF1DFB3}" type="parTrans" cxnId="{8210C4B9-EEF9-4229-BD75-A3A9188844C2}">
      <dgm:prSet/>
      <dgm:spPr/>
      <dgm:t>
        <a:bodyPr/>
        <a:lstStyle/>
        <a:p>
          <a:endParaRPr lang="en-IN"/>
        </a:p>
      </dgm:t>
    </dgm:pt>
    <dgm:pt modelId="{9A4994A6-6639-45C5-B7BA-A8FEA40A132E}" type="sibTrans" cxnId="{8210C4B9-EEF9-4229-BD75-A3A9188844C2}">
      <dgm:prSet/>
      <dgm:spPr/>
      <dgm:t>
        <a:bodyPr/>
        <a:lstStyle/>
        <a:p>
          <a:endParaRPr lang="en-IN"/>
        </a:p>
      </dgm:t>
    </dgm:pt>
    <dgm:pt modelId="{233B5792-480E-4F4B-8B71-FFE296DE8D6F}">
      <dgm:prSet/>
      <dgm:spPr/>
      <dgm:t>
        <a:bodyPr/>
        <a:lstStyle/>
        <a:p>
          <a:r>
            <a:rPr lang="en-US" b="0" i="0" dirty="0">
              <a:solidFill>
                <a:srgbClr val="0D0D0D"/>
              </a:solidFill>
              <a:effectLst/>
              <a:latin typeface="+mn-lt"/>
            </a:rPr>
            <a:t>In the context of FL: gradient obfuscation involves modifying gradients shared between clients and the server to prevent adversaries from reconstructing sensitive client data.</a:t>
          </a:r>
        </a:p>
      </dgm:t>
    </dgm:pt>
    <dgm:pt modelId="{82B19470-4A37-4E13-B2FC-7970C74F1FCF}" type="parTrans" cxnId="{116EC07E-D35F-4049-9832-A72942B4AA00}">
      <dgm:prSet/>
      <dgm:spPr/>
      <dgm:t>
        <a:bodyPr/>
        <a:lstStyle/>
        <a:p>
          <a:endParaRPr lang="en-IN"/>
        </a:p>
      </dgm:t>
    </dgm:pt>
    <dgm:pt modelId="{AFC1B2D6-CF93-495C-8852-0A94825F6DD7}" type="sibTrans" cxnId="{116EC07E-D35F-4049-9832-A72942B4AA00}">
      <dgm:prSet/>
      <dgm:spPr/>
      <dgm:t>
        <a:bodyPr/>
        <a:lstStyle/>
        <a:p>
          <a:endParaRPr lang="en-IN"/>
        </a:p>
      </dgm:t>
    </dgm:pt>
    <dgm:pt modelId="{0B31D377-E2CD-43BB-B143-3AE64395339E}">
      <dgm:prSet/>
      <dgm:spPr/>
      <dgm:t>
        <a:bodyPr/>
        <a:lstStyle/>
        <a:p>
          <a:r>
            <a:rPr lang="en-US" b="0" i="0" dirty="0">
              <a:solidFill>
                <a:srgbClr val="0D0D0D"/>
              </a:solidFill>
              <a:effectLst/>
              <a:latin typeface="+mn-lt"/>
            </a:rPr>
            <a:t>Despite the application of gradient obfuscation methods, such as noise injection or compression, the privacy of client data may remain compromised due to potential vulnerabilities in these techniques.</a:t>
          </a:r>
        </a:p>
      </dgm:t>
    </dgm:pt>
    <dgm:pt modelId="{C399828D-D21F-4343-B4D9-901765F4328A}" type="parTrans" cxnId="{B50A5C2E-A7BC-47EE-8441-9F062EE9546C}">
      <dgm:prSet/>
      <dgm:spPr/>
      <dgm:t>
        <a:bodyPr/>
        <a:lstStyle/>
        <a:p>
          <a:endParaRPr lang="en-IN"/>
        </a:p>
      </dgm:t>
    </dgm:pt>
    <dgm:pt modelId="{32BD3E9E-1BD6-4D00-99BC-0C5393F29309}" type="sibTrans" cxnId="{B50A5C2E-A7BC-47EE-8441-9F062EE9546C}">
      <dgm:prSet/>
      <dgm:spPr/>
      <dgm:t>
        <a:bodyPr/>
        <a:lstStyle/>
        <a:p>
          <a:endParaRPr lang="en-IN"/>
        </a:p>
      </dgm:t>
    </dgm:pt>
    <dgm:pt modelId="{B4FC1779-11F9-4C3C-AB51-98B980EFC4B3}" type="pres">
      <dgm:prSet presAssocID="{FCDF9A62-2DCC-4839-84A7-B0A1A5E0DAD1}" presName="Name0" presStyleCnt="0">
        <dgm:presLayoutVars>
          <dgm:dir/>
          <dgm:animLvl val="lvl"/>
          <dgm:resizeHandles val="exact"/>
        </dgm:presLayoutVars>
      </dgm:prSet>
      <dgm:spPr/>
    </dgm:pt>
    <dgm:pt modelId="{FED68B56-D1F7-4692-85CB-327C4DA9C202}" type="pres">
      <dgm:prSet presAssocID="{BDF37C2F-BD05-4BC8-A507-06FB58354C47}" presName="composite" presStyleCnt="0"/>
      <dgm:spPr/>
    </dgm:pt>
    <dgm:pt modelId="{F2C0BED2-31F3-4FD3-A29A-6222B7E7B10B}" type="pres">
      <dgm:prSet presAssocID="{BDF37C2F-BD05-4BC8-A507-06FB58354C47}" presName="parTx" presStyleLbl="alignNode1" presStyleIdx="0" presStyleCnt="3">
        <dgm:presLayoutVars>
          <dgm:chMax val="0"/>
          <dgm:chPref val="0"/>
          <dgm:bulletEnabled val="1"/>
        </dgm:presLayoutVars>
      </dgm:prSet>
      <dgm:spPr/>
    </dgm:pt>
    <dgm:pt modelId="{78C3E3D6-DE7F-4AF7-85B4-76DC2AC26A2A}" type="pres">
      <dgm:prSet presAssocID="{BDF37C2F-BD05-4BC8-A507-06FB58354C47}" presName="desTx" presStyleLbl="alignAccFollowNode1" presStyleIdx="0" presStyleCnt="3">
        <dgm:presLayoutVars>
          <dgm:bulletEnabled val="1"/>
        </dgm:presLayoutVars>
      </dgm:prSet>
      <dgm:spPr/>
    </dgm:pt>
    <dgm:pt modelId="{49B4C099-C64F-4DB9-9F1E-2978CB857E13}" type="pres">
      <dgm:prSet presAssocID="{CD356DA2-700A-42AA-8CD1-0F75F6E6385B}" presName="space" presStyleCnt="0"/>
      <dgm:spPr/>
    </dgm:pt>
    <dgm:pt modelId="{17BF00F4-AB1B-47FD-9793-3BE3B276EB23}" type="pres">
      <dgm:prSet presAssocID="{8DCE7965-82A1-4B9D-B26B-89083CE97C17}" presName="composite" presStyleCnt="0"/>
      <dgm:spPr/>
    </dgm:pt>
    <dgm:pt modelId="{5BCDDB27-4C0D-44CD-B09E-F057600563B7}" type="pres">
      <dgm:prSet presAssocID="{8DCE7965-82A1-4B9D-B26B-89083CE97C17}" presName="parTx" presStyleLbl="alignNode1" presStyleIdx="1" presStyleCnt="3">
        <dgm:presLayoutVars>
          <dgm:chMax val="0"/>
          <dgm:chPref val="0"/>
          <dgm:bulletEnabled val="1"/>
        </dgm:presLayoutVars>
      </dgm:prSet>
      <dgm:spPr/>
    </dgm:pt>
    <dgm:pt modelId="{9900B8F6-F5B1-4C10-B598-E1DDA3718357}" type="pres">
      <dgm:prSet presAssocID="{8DCE7965-82A1-4B9D-B26B-89083CE97C17}" presName="desTx" presStyleLbl="alignAccFollowNode1" presStyleIdx="1" presStyleCnt="3">
        <dgm:presLayoutVars>
          <dgm:bulletEnabled val="1"/>
        </dgm:presLayoutVars>
      </dgm:prSet>
      <dgm:spPr/>
    </dgm:pt>
    <dgm:pt modelId="{1C46CF94-5A79-43B4-9572-44F79EB6DD39}" type="pres">
      <dgm:prSet presAssocID="{1F916499-98B2-47D3-9E6F-A9896452D7AA}" presName="space" presStyleCnt="0"/>
      <dgm:spPr/>
    </dgm:pt>
    <dgm:pt modelId="{81445B23-96B5-48B3-810A-91B6D1028301}" type="pres">
      <dgm:prSet presAssocID="{520DE4FE-D4EB-4E7E-B335-AEDA426DB74C}" presName="composite" presStyleCnt="0"/>
      <dgm:spPr/>
    </dgm:pt>
    <dgm:pt modelId="{2A7B0B77-074B-4A37-83E9-882C6E1934C8}" type="pres">
      <dgm:prSet presAssocID="{520DE4FE-D4EB-4E7E-B335-AEDA426DB74C}" presName="parTx" presStyleLbl="alignNode1" presStyleIdx="2" presStyleCnt="3">
        <dgm:presLayoutVars>
          <dgm:chMax val="0"/>
          <dgm:chPref val="0"/>
          <dgm:bulletEnabled val="1"/>
        </dgm:presLayoutVars>
      </dgm:prSet>
      <dgm:spPr/>
    </dgm:pt>
    <dgm:pt modelId="{BDE526D7-F5C7-457E-ADC4-5E32EF7BF722}" type="pres">
      <dgm:prSet presAssocID="{520DE4FE-D4EB-4E7E-B335-AEDA426DB74C}" presName="desTx" presStyleLbl="alignAccFollowNode1" presStyleIdx="2" presStyleCnt="3">
        <dgm:presLayoutVars>
          <dgm:bulletEnabled val="1"/>
        </dgm:presLayoutVars>
      </dgm:prSet>
      <dgm:spPr/>
    </dgm:pt>
  </dgm:ptLst>
  <dgm:cxnLst>
    <dgm:cxn modelId="{1B33AC05-C3BB-4F1A-98AD-4C182ED6325E}" srcId="{FCDF9A62-2DCC-4839-84A7-B0A1A5E0DAD1}" destId="{8DCE7965-82A1-4B9D-B26B-89083CE97C17}" srcOrd="1" destOrd="0" parTransId="{1A95D71D-2AB9-4DFF-A2C3-AA617150B2E1}" sibTransId="{1F916499-98B2-47D3-9E6F-A9896452D7AA}"/>
    <dgm:cxn modelId="{E4C5FB17-8A91-4515-B501-45FB6D064F1D}" type="presOf" srcId="{0B31D377-E2CD-43BB-B143-3AE64395339E}" destId="{BDE526D7-F5C7-457E-ADC4-5E32EF7BF722}" srcOrd="0" destOrd="1" presId="urn:microsoft.com/office/officeart/2005/8/layout/hList1"/>
    <dgm:cxn modelId="{B50A5C2E-A7BC-47EE-8441-9F062EE9546C}" srcId="{520DE4FE-D4EB-4E7E-B335-AEDA426DB74C}" destId="{0B31D377-E2CD-43BB-B143-3AE64395339E}" srcOrd="1" destOrd="0" parTransId="{C399828D-D21F-4343-B4D9-901765F4328A}" sibTransId="{32BD3E9E-1BD6-4D00-99BC-0C5393F29309}"/>
    <dgm:cxn modelId="{F1F2903A-FC05-440E-A56B-1B3607FF9048}" type="presOf" srcId="{BDF37C2F-BD05-4BC8-A507-06FB58354C47}" destId="{F2C0BED2-31F3-4FD3-A29A-6222B7E7B10B}" srcOrd="0" destOrd="0" presId="urn:microsoft.com/office/officeart/2005/8/layout/hList1"/>
    <dgm:cxn modelId="{4060795C-A18A-4849-83BF-10DEB89CFADC}" type="presOf" srcId="{316ADC25-877D-43AE-BB03-13DA8C8CEC1F}" destId="{78C3E3D6-DE7F-4AF7-85B4-76DC2AC26A2A}" srcOrd="0" destOrd="0" presId="urn:microsoft.com/office/officeart/2005/8/layout/hList1"/>
    <dgm:cxn modelId="{E7EF725F-A138-40D9-9FFA-D3485D7DCF67}" type="presOf" srcId="{FCDF9A62-2DCC-4839-84A7-B0A1A5E0DAD1}" destId="{B4FC1779-11F9-4C3C-AB51-98B980EFC4B3}" srcOrd="0" destOrd="0" presId="urn:microsoft.com/office/officeart/2005/8/layout/hList1"/>
    <dgm:cxn modelId="{871C3B6A-B4DE-430D-A5C0-70C338AFFE6E}" type="presOf" srcId="{21B3C9DF-4813-4AD2-B686-EC79BA22ED30}" destId="{9900B8F6-F5B1-4C10-B598-E1DDA3718357}" srcOrd="0" destOrd="0" presId="urn:microsoft.com/office/officeart/2005/8/layout/hList1"/>
    <dgm:cxn modelId="{C7CBCB51-FDFE-4FBE-866F-FEBBA51D29AD}" srcId="{FCDF9A62-2DCC-4839-84A7-B0A1A5E0DAD1}" destId="{520DE4FE-D4EB-4E7E-B335-AEDA426DB74C}" srcOrd="2" destOrd="0" parTransId="{EE2325D1-52B0-40A9-A539-FDC6C0E17BAA}" sibTransId="{DED8AF5C-07BB-4F41-BC89-07B916DA2B83}"/>
    <dgm:cxn modelId="{116EC07E-D35F-4049-9832-A72942B4AA00}" srcId="{8DCE7965-82A1-4B9D-B26B-89083CE97C17}" destId="{233B5792-480E-4F4B-8B71-FFE296DE8D6F}" srcOrd="1" destOrd="0" parTransId="{82B19470-4A37-4E13-B2FC-7970C74F1FCF}" sibTransId="{AFC1B2D6-CF93-495C-8852-0A94825F6DD7}"/>
    <dgm:cxn modelId="{13A0D096-70F2-49CB-ADD3-11C2FFAF0FE9}" type="presOf" srcId="{E46337D9-643A-4428-B9EA-E3C3E988308F}" destId="{78C3E3D6-DE7F-4AF7-85B4-76DC2AC26A2A}" srcOrd="0" destOrd="1" presId="urn:microsoft.com/office/officeart/2005/8/layout/hList1"/>
    <dgm:cxn modelId="{E439B39B-9457-4251-A0D6-1030BC7246D5}" srcId="{8DCE7965-82A1-4B9D-B26B-89083CE97C17}" destId="{21B3C9DF-4813-4AD2-B686-EC79BA22ED30}" srcOrd="0" destOrd="0" parTransId="{51A981AE-F60D-40F0-881F-EAA8C51D2C2C}" sibTransId="{7CDF6623-C886-461A-8A45-1BEDC0C684E7}"/>
    <dgm:cxn modelId="{1418679C-5E28-4B77-8F1E-95FB3155C9BA}" type="presOf" srcId="{520DE4FE-D4EB-4E7E-B335-AEDA426DB74C}" destId="{2A7B0B77-074B-4A37-83E9-882C6E1934C8}" srcOrd="0" destOrd="0" presId="urn:microsoft.com/office/officeart/2005/8/layout/hList1"/>
    <dgm:cxn modelId="{A6AC719C-0435-4730-BB42-D047B7349EC4}" type="presOf" srcId="{2F587C5F-03FC-428F-BD8B-5E4E742C48B8}" destId="{BDE526D7-F5C7-457E-ADC4-5E32EF7BF722}" srcOrd="0" destOrd="0" presId="urn:microsoft.com/office/officeart/2005/8/layout/hList1"/>
    <dgm:cxn modelId="{941EEAA8-5BB8-4D37-9807-8E76A0213CD0}" srcId="{FCDF9A62-2DCC-4839-84A7-B0A1A5E0DAD1}" destId="{BDF37C2F-BD05-4BC8-A507-06FB58354C47}" srcOrd="0" destOrd="0" parTransId="{CD4BFB21-A1BF-4DC7-B964-275806E5C2B0}" sibTransId="{CD356DA2-700A-42AA-8CD1-0F75F6E6385B}"/>
    <dgm:cxn modelId="{8210C4B9-EEF9-4229-BD75-A3A9188844C2}" srcId="{BDF37C2F-BD05-4BC8-A507-06FB58354C47}" destId="{E46337D9-643A-4428-B9EA-E3C3E988308F}" srcOrd="1" destOrd="0" parTransId="{EEA466B2-5BC8-4365-A534-82161EF1DFB3}" sibTransId="{9A4994A6-6639-45C5-B7BA-A8FEA40A132E}"/>
    <dgm:cxn modelId="{54FB6CBF-3B67-42AD-9757-BC091A1C5A7E}" type="presOf" srcId="{233B5792-480E-4F4B-8B71-FFE296DE8D6F}" destId="{9900B8F6-F5B1-4C10-B598-E1DDA3718357}" srcOrd="0" destOrd="1" presId="urn:microsoft.com/office/officeart/2005/8/layout/hList1"/>
    <dgm:cxn modelId="{A884CEC6-EFD4-457B-B61B-7BFE0B1FD9F8}" type="presOf" srcId="{8DCE7965-82A1-4B9D-B26B-89083CE97C17}" destId="{5BCDDB27-4C0D-44CD-B09E-F057600563B7}" srcOrd="0" destOrd="0" presId="urn:microsoft.com/office/officeart/2005/8/layout/hList1"/>
    <dgm:cxn modelId="{130CB7CE-D647-4192-8242-D6D398A500B9}" srcId="{BDF37C2F-BD05-4BC8-A507-06FB58354C47}" destId="{316ADC25-877D-43AE-BB03-13DA8C8CEC1F}" srcOrd="0" destOrd="0" parTransId="{12D621F1-C0EB-4BE1-8DCC-8809A54E5A60}" sibTransId="{BE004BD6-0C1B-456E-A2D3-F8CCFAADCA3C}"/>
    <dgm:cxn modelId="{07E620D9-576B-42F4-B3FD-656B6421A0C4}" srcId="{520DE4FE-D4EB-4E7E-B335-AEDA426DB74C}" destId="{2F587C5F-03FC-428F-BD8B-5E4E742C48B8}" srcOrd="0" destOrd="0" parTransId="{4E001597-7280-4865-A750-445B7C128C94}" sibTransId="{70B54C00-E0AC-4588-8A58-48795252ABA6}"/>
    <dgm:cxn modelId="{C4997580-4CD5-4590-8D17-488AC7C7445E}" type="presParOf" srcId="{B4FC1779-11F9-4C3C-AB51-98B980EFC4B3}" destId="{FED68B56-D1F7-4692-85CB-327C4DA9C202}" srcOrd="0" destOrd="0" presId="urn:microsoft.com/office/officeart/2005/8/layout/hList1"/>
    <dgm:cxn modelId="{BA7A2120-1C23-45AE-A982-0923C8B66578}" type="presParOf" srcId="{FED68B56-D1F7-4692-85CB-327C4DA9C202}" destId="{F2C0BED2-31F3-4FD3-A29A-6222B7E7B10B}" srcOrd="0" destOrd="0" presId="urn:microsoft.com/office/officeart/2005/8/layout/hList1"/>
    <dgm:cxn modelId="{4CA2F9AE-51DD-446D-BBF4-5063148CF770}" type="presParOf" srcId="{FED68B56-D1F7-4692-85CB-327C4DA9C202}" destId="{78C3E3D6-DE7F-4AF7-85B4-76DC2AC26A2A}" srcOrd="1" destOrd="0" presId="urn:microsoft.com/office/officeart/2005/8/layout/hList1"/>
    <dgm:cxn modelId="{8F6224F7-990A-47D0-B9C6-1D79FF0AEB25}" type="presParOf" srcId="{B4FC1779-11F9-4C3C-AB51-98B980EFC4B3}" destId="{49B4C099-C64F-4DB9-9F1E-2978CB857E13}" srcOrd="1" destOrd="0" presId="urn:microsoft.com/office/officeart/2005/8/layout/hList1"/>
    <dgm:cxn modelId="{8EEAFCDB-47FD-4729-B05B-58DD3A9E5A80}" type="presParOf" srcId="{B4FC1779-11F9-4C3C-AB51-98B980EFC4B3}" destId="{17BF00F4-AB1B-47FD-9793-3BE3B276EB23}" srcOrd="2" destOrd="0" presId="urn:microsoft.com/office/officeart/2005/8/layout/hList1"/>
    <dgm:cxn modelId="{E729A268-D409-4258-9C03-20971723CE44}" type="presParOf" srcId="{17BF00F4-AB1B-47FD-9793-3BE3B276EB23}" destId="{5BCDDB27-4C0D-44CD-B09E-F057600563B7}" srcOrd="0" destOrd="0" presId="urn:microsoft.com/office/officeart/2005/8/layout/hList1"/>
    <dgm:cxn modelId="{AFE9A7EC-8236-4650-A1BA-D42C8945BCAA}" type="presParOf" srcId="{17BF00F4-AB1B-47FD-9793-3BE3B276EB23}" destId="{9900B8F6-F5B1-4C10-B598-E1DDA3718357}" srcOrd="1" destOrd="0" presId="urn:microsoft.com/office/officeart/2005/8/layout/hList1"/>
    <dgm:cxn modelId="{ABAD68F6-6AE1-429E-98DD-E86850FA0040}" type="presParOf" srcId="{B4FC1779-11F9-4C3C-AB51-98B980EFC4B3}" destId="{1C46CF94-5A79-43B4-9572-44F79EB6DD39}" srcOrd="3" destOrd="0" presId="urn:microsoft.com/office/officeart/2005/8/layout/hList1"/>
    <dgm:cxn modelId="{B96F821B-07BE-4075-BCBD-F8827A215B06}" type="presParOf" srcId="{B4FC1779-11F9-4C3C-AB51-98B980EFC4B3}" destId="{81445B23-96B5-48B3-810A-91B6D1028301}" srcOrd="4" destOrd="0" presId="urn:microsoft.com/office/officeart/2005/8/layout/hList1"/>
    <dgm:cxn modelId="{E12C43AD-634A-4846-8F3C-CCAAFE9EA9F6}" type="presParOf" srcId="{81445B23-96B5-48B3-810A-91B6D1028301}" destId="{2A7B0B77-074B-4A37-83E9-882C6E1934C8}" srcOrd="0" destOrd="0" presId="urn:microsoft.com/office/officeart/2005/8/layout/hList1"/>
    <dgm:cxn modelId="{0322B9FE-B663-4C4A-B3B3-68DBAAFA54C2}" type="presParOf" srcId="{81445B23-96B5-48B3-810A-91B6D1028301}" destId="{BDE526D7-F5C7-457E-ADC4-5E32EF7BF722}"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3917B50-5CCA-4E6C-AE28-F5E37ECF84AE}">
      <dsp:nvSpPr>
        <dsp:cNvPr id="0" name=""/>
        <dsp:cNvSpPr/>
      </dsp:nvSpPr>
      <dsp:spPr>
        <a:xfrm>
          <a:off x="0" y="532606"/>
          <a:ext cx="3286125" cy="2628900"/>
        </a:xfrm>
        <a:prstGeom prst="rect">
          <a:avLst/>
        </a:prstGeom>
        <a:blipFill dpi="0" rotWithShape="1">
          <a:blip xmlns:r="http://schemas.openxmlformats.org/officeDocument/2006/relationships" r:embed="rId1"/>
          <a:srcRect/>
          <a:stretch>
            <a:fillRect l="18553" r="18553"/>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90477AB-7E18-4017-885F-6F59A7A9769E}">
      <dsp:nvSpPr>
        <dsp:cNvPr id="0" name=""/>
        <dsp:cNvSpPr/>
      </dsp:nvSpPr>
      <dsp:spPr>
        <a:xfrm>
          <a:off x="295751" y="2898616"/>
          <a:ext cx="2924651" cy="920115"/>
        </a:xfrm>
        <a:prstGeom prst="wedgeRectCallout">
          <a:avLst>
            <a:gd name="adj1" fmla="val 20250"/>
            <a:gd name="adj2" fmla="val -607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0" i="0" kern="1200" dirty="0"/>
            <a:t>Traditionally, both the model and the data reside on the same device, a practice known as centralized machine learning.</a:t>
          </a:r>
          <a:endParaRPr lang="en-IN" sz="1300" kern="1200" dirty="0"/>
        </a:p>
      </dsp:txBody>
      <dsp:txXfrm>
        <a:off x="295751" y="2898616"/>
        <a:ext cx="2924651" cy="920115"/>
      </dsp:txXfrm>
    </dsp:sp>
    <dsp:sp modelId="{DC83155C-31BA-449C-802C-11ADD93B8E8E}">
      <dsp:nvSpPr>
        <dsp:cNvPr id="0" name=""/>
        <dsp:cNvSpPr/>
      </dsp:nvSpPr>
      <dsp:spPr>
        <a:xfrm>
          <a:off x="3614737" y="532606"/>
          <a:ext cx="3286125" cy="2628900"/>
        </a:xfrm>
        <a:prstGeom prst="rect">
          <a:avLst/>
        </a:prstGeom>
        <a:blipFill dpi="0" rotWithShape="1">
          <a:blip xmlns:r="http://schemas.openxmlformats.org/officeDocument/2006/relationships" r:embed="rId2"/>
          <a:srcRect/>
          <a:stretch>
            <a:fillRect l="28617" r="28617"/>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57D7866B-5297-42F8-8587-0C63FD293B6E}">
      <dsp:nvSpPr>
        <dsp:cNvPr id="0" name=""/>
        <dsp:cNvSpPr/>
      </dsp:nvSpPr>
      <dsp:spPr>
        <a:xfrm>
          <a:off x="3910488" y="2898616"/>
          <a:ext cx="2924651" cy="920115"/>
        </a:xfrm>
        <a:prstGeom prst="wedgeRectCallout">
          <a:avLst>
            <a:gd name="adj1" fmla="val 20250"/>
            <a:gd name="adj2" fmla="val -607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0" i="0" kern="1200" dirty="0"/>
            <a:t>For tech giants, centralized machine learning involves uploading users' private conversations to the cloud for training their machine learning models.</a:t>
          </a:r>
          <a:endParaRPr lang="en-IN" sz="1300" kern="1200" dirty="0"/>
        </a:p>
      </dsp:txBody>
      <dsp:txXfrm>
        <a:off x="3910488" y="2898616"/>
        <a:ext cx="2924651" cy="920115"/>
      </dsp:txXfrm>
    </dsp:sp>
    <dsp:sp modelId="{EA87B531-52DD-4F74-A37E-D7B552CE8423}">
      <dsp:nvSpPr>
        <dsp:cNvPr id="0" name=""/>
        <dsp:cNvSpPr/>
      </dsp:nvSpPr>
      <dsp:spPr>
        <a:xfrm>
          <a:off x="7229475" y="532606"/>
          <a:ext cx="3286125" cy="2628900"/>
        </a:xfrm>
        <a:prstGeom prst="rect">
          <a:avLst/>
        </a:prstGeom>
        <a:blipFill dpi="0" rotWithShape="1">
          <a:blip xmlns:r="http://schemas.openxmlformats.org/officeDocument/2006/relationships" r:embed="rId3"/>
          <a:srcRect/>
          <a:stretch>
            <a:fillRect l="17421" r="17421"/>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177605A-BA84-4F57-8D2E-CE431B86CFC3}">
      <dsp:nvSpPr>
        <dsp:cNvPr id="0" name=""/>
        <dsp:cNvSpPr/>
      </dsp:nvSpPr>
      <dsp:spPr>
        <a:xfrm>
          <a:off x="7525226" y="2898616"/>
          <a:ext cx="2924651" cy="920115"/>
        </a:xfrm>
        <a:prstGeom prst="wedgeRectCallout">
          <a:avLst>
            <a:gd name="adj1" fmla="val 20250"/>
            <a:gd name="adj2" fmla="val -607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0" i="0" kern="1200" dirty="0"/>
            <a:t>Federated learning shifts the paradigm: rather than sending data to the cloud, models are sent to user devices for training.</a:t>
          </a:r>
          <a:endParaRPr lang="en-IN" sz="1300" kern="1200" dirty="0"/>
        </a:p>
      </dsp:txBody>
      <dsp:txXfrm>
        <a:off x="7525226" y="2898616"/>
        <a:ext cx="2924651" cy="92011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C0BED2-31F3-4FD3-A29A-6222B7E7B10B}">
      <dsp:nvSpPr>
        <dsp:cNvPr id="0" name=""/>
        <dsp:cNvSpPr/>
      </dsp:nvSpPr>
      <dsp:spPr>
        <a:xfrm>
          <a:off x="3286" y="26215"/>
          <a:ext cx="3203971" cy="5760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IN" sz="2000" b="1" i="0" kern="1200" dirty="0">
              <a:solidFill>
                <a:srgbClr val="0D0D0D"/>
              </a:solidFill>
              <a:effectLst/>
              <a:latin typeface="+mn-lt"/>
            </a:rPr>
            <a:t>Gradient</a:t>
          </a:r>
          <a:endParaRPr lang="en-IN" sz="2000" kern="1200" dirty="0">
            <a:latin typeface="+mn-lt"/>
          </a:endParaRPr>
        </a:p>
      </dsp:txBody>
      <dsp:txXfrm>
        <a:off x="3286" y="26215"/>
        <a:ext cx="3203971" cy="576000"/>
      </dsp:txXfrm>
    </dsp:sp>
    <dsp:sp modelId="{78C3E3D6-DE7F-4AF7-85B4-76DC2AC26A2A}">
      <dsp:nvSpPr>
        <dsp:cNvPr id="0" name=""/>
        <dsp:cNvSpPr/>
      </dsp:nvSpPr>
      <dsp:spPr>
        <a:xfrm>
          <a:off x="3286" y="602215"/>
          <a:ext cx="3203971" cy="372290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kern="1200" dirty="0">
              <a:solidFill>
                <a:srgbClr val="0D0D0D"/>
              </a:solidFill>
              <a:latin typeface="+mn-lt"/>
            </a:rPr>
            <a:t>“G</a:t>
          </a:r>
          <a:r>
            <a:rPr lang="en-US" sz="2000" b="0" i="0" kern="1200" dirty="0">
              <a:solidFill>
                <a:srgbClr val="0D0D0D"/>
              </a:solidFill>
              <a:effectLst/>
              <a:latin typeface="+mn-lt"/>
            </a:rPr>
            <a:t>radient</a:t>
          </a:r>
          <a:r>
            <a:rPr lang="en-US" sz="2000" kern="1200" dirty="0">
              <a:solidFill>
                <a:srgbClr val="0D0D0D"/>
              </a:solidFill>
              <a:latin typeface="+mn-lt"/>
            </a:rPr>
            <a:t>”</a:t>
          </a:r>
          <a:r>
            <a:rPr lang="en-US" sz="2000" b="0" i="0" kern="1200" dirty="0">
              <a:solidFill>
                <a:srgbClr val="0D0D0D"/>
              </a:solidFill>
              <a:effectLst/>
              <a:latin typeface="+mn-lt"/>
            </a:rPr>
            <a:t> usually refers to the rate of change of a quantity with respect to another relevant quantity</a:t>
          </a:r>
          <a:endParaRPr lang="en-IN" sz="2000" kern="1200" dirty="0">
            <a:latin typeface="+mn-lt"/>
          </a:endParaRPr>
        </a:p>
        <a:p>
          <a:pPr marL="228600" lvl="1" indent="-228600" algn="l" defTabSz="889000">
            <a:lnSpc>
              <a:spcPct val="90000"/>
            </a:lnSpc>
            <a:spcBef>
              <a:spcPct val="0"/>
            </a:spcBef>
            <a:spcAft>
              <a:spcPct val="15000"/>
            </a:spcAft>
            <a:buChar char="•"/>
          </a:pPr>
          <a:r>
            <a:rPr lang="en-US" sz="2000" kern="1200" dirty="0">
              <a:solidFill>
                <a:srgbClr val="0D0D0D"/>
              </a:solidFill>
              <a:latin typeface="+mn-lt"/>
            </a:rPr>
            <a:t>In the context of FL: </a:t>
          </a:r>
          <a:r>
            <a:rPr lang="en-US" sz="2000" b="0" i="0" kern="1200" dirty="0">
              <a:solidFill>
                <a:srgbClr val="0D0D0D"/>
              </a:solidFill>
              <a:effectLst/>
              <a:latin typeface="+mn-lt"/>
            </a:rPr>
            <a:t>Gradients show how much and in what direction the model's parameters need to change to improve performance.</a:t>
          </a:r>
        </a:p>
      </dsp:txBody>
      <dsp:txXfrm>
        <a:off x="3286" y="602215"/>
        <a:ext cx="3203971" cy="3722906"/>
      </dsp:txXfrm>
    </dsp:sp>
    <dsp:sp modelId="{5BCDDB27-4C0D-44CD-B09E-F057600563B7}">
      <dsp:nvSpPr>
        <dsp:cNvPr id="0" name=""/>
        <dsp:cNvSpPr/>
      </dsp:nvSpPr>
      <dsp:spPr>
        <a:xfrm>
          <a:off x="3655814" y="26215"/>
          <a:ext cx="3203971" cy="5760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IN" sz="2000" b="1" i="0" kern="1200" dirty="0">
              <a:solidFill>
                <a:srgbClr val="0D0D0D"/>
              </a:solidFill>
              <a:effectLst/>
              <a:latin typeface="+mn-lt"/>
            </a:rPr>
            <a:t>Obfuscation</a:t>
          </a:r>
          <a:endParaRPr lang="en-IN" sz="2000" kern="1200" dirty="0">
            <a:latin typeface="+mn-lt"/>
          </a:endParaRPr>
        </a:p>
      </dsp:txBody>
      <dsp:txXfrm>
        <a:off x="3655814" y="26215"/>
        <a:ext cx="3203971" cy="576000"/>
      </dsp:txXfrm>
    </dsp:sp>
    <dsp:sp modelId="{9900B8F6-F5B1-4C10-B598-E1DDA3718357}">
      <dsp:nvSpPr>
        <dsp:cNvPr id="0" name=""/>
        <dsp:cNvSpPr/>
      </dsp:nvSpPr>
      <dsp:spPr>
        <a:xfrm>
          <a:off x="3655814" y="602215"/>
          <a:ext cx="3203971" cy="372290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b="1" i="0" kern="1200" dirty="0">
              <a:solidFill>
                <a:srgbClr val="0D0D0D"/>
              </a:solidFill>
              <a:effectLst/>
              <a:latin typeface="+mn-lt"/>
            </a:rPr>
            <a:t>“</a:t>
          </a:r>
          <a:r>
            <a:rPr lang="en-US" sz="2000" i="0" kern="1200" dirty="0">
              <a:solidFill>
                <a:srgbClr val="0D0D0D"/>
              </a:solidFill>
              <a:effectLst/>
              <a:latin typeface="+mn-lt"/>
            </a:rPr>
            <a:t>Obfuscation” is the deliberate act of making something unclear or confusing.</a:t>
          </a:r>
          <a:endParaRPr lang="en-IN" sz="2000" kern="1200" dirty="0">
            <a:latin typeface="+mn-lt"/>
          </a:endParaRPr>
        </a:p>
        <a:p>
          <a:pPr marL="228600" lvl="1" indent="-228600" algn="l" defTabSz="889000">
            <a:lnSpc>
              <a:spcPct val="90000"/>
            </a:lnSpc>
            <a:spcBef>
              <a:spcPct val="0"/>
            </a:spcBef>
            <a:spcAft>
              <a:spcPct val="15000"/>
            </a:spcAft>
            <a:buChar char="•"/>
          </a:pPr>
          <a:r>
            <a:rPr lang="en-US" sz="2000" b="0" i="0" kern="1200" dirty="0">
              <a:solidFill>
                <a:srgbClr val="0D0D0D"/>
              </a:solidFill>
              <a:effectLst/>
              <a:latin typeface="+mn-lt"/>
            </a:rPr>
            <a:t>In the context of FL: gradient obfuscation involves modifying gradients shared between clients and the server to prevent adversaries from reconstructing sensitive client data.</a:t>
          </a:r>
        </a:p>
      </dsp:txBody>
      <dsp:txXfrm>
        <a:off x="3655814" y="602215"/>
        <a:ext cx="3203971" cy="3722906"/>
      </dsp:txXfrm>
    </dsp:sp>
    <dsp:sp modelId="{2A7B0B77-074B-4A37-83E9-882C6E1934C8}">
      <dsp:nvSpPr>
        <dsp:cNvPr id="0" name=""/>
        <dsp:cNvSpPr/>
      </dsp:nvSpPr>
      <dsp:spPr>
        <a:xfrm>
          <a:off x="7308342" y="26215"/>
          <a:ext cx="3203971" cy="576000"/>
        </a:xfrm>
        <a:prstGeom prst="rect">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2240" tIns="81280" rIns="142240" bIns="81280" numCol="1" spcCol="1270" anchor="ctr" anchorCtr="0">
          <a:noAutofit/>
        </a:bodyPr>
        <a:lstStyle/>
        <a:p>
          <a:pPr marL="0" lvl="0" indent="0" algn="ctr" defTabSz="889000">
            <a:lnSpc>
              <a:spcPct val="90000"/>
            </a:lnSpc>
            <a:spcBef>
              <a:spcPct val="0"/>
            </a:spcBef>
            <a:spcAft>
              <a:spcPct val="35000"/>
            </a:spcAft>
            <a:buNone/>
          </a:pPr>
          <a:r>
            <a:rPr lang="en-US" sz="2000" b="1" i="0" kern="1200" dirty="0">
              <a:solidFill>
                <a:srgbClr val="0D0D0D"/>
              </a:solidFill>
              <a:effectLst/>
              <a:latin typeface="+mn-lt"/>
            </a:rPr>
            <a:t>False Sense of Security</a:t>
          </a:r>
          <a:endParaRPr lang="en-IN" sz="2000" kern="1200" dirty="0">
            <a:latin typeface="+mn-lt"/>
          </a:endParaRPr>
        </a:p>
      </dsp:txBody>
      <dsp:txXfrm>
        <a:off x="7308342" y="26215"/>
        <a:ext cx="3203971" cy="576000"/>
      </dsp:txXfrm>
    </dsp:sp>
    <dsp:sp modelId="{BDE526D7-F5C7-457E-ADC4-5E32EF7BF722}">
      <dsp:nvSpPr>
        <dsp:cNvPr id="0" name=""/>
        <dsp:cNvSpPr/>
      </dsp:nvSpPr>
      <dsp:spPr>
        <a:xfrm>
          <a:off x="7308342" y="602215"/>
          <a:ext cx="3203971" cy="3722906"/>
        </a:xfrm>
        <a:prstGeom prst="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42240" bIns="160020" numCol="1" spcCol="1270" anchor="t" anchorCtr="0">
          <a:noAutofit/>
        </a:bodyPr>
        <a:lstStyle/>
        <a:p>
          <a:pPr marL="228600" lvl="1" indent="-228600" algn="l" defTabSz="889000">
            <a:lnSpc>
              <a:spcPct val="90000"/>
            </a:lnSpc>
            <a:spcBef>
              <a:spcPct val="0"/>
            </a:spcBef>
            <a:spcAft>
              <a:spcPct val="15000"/>
            </a:spcAft>
            <a:buChar char="•"/>
          </a:pPr>
          <a:r>
            <a:rPr lang="en-US" sz="2000" b="0" i="0" kern="1200" dirty="0">
              <a:solidFill>
                <a:srgbClr val="0D0D0D"/>
              </a:solidFill>
              <a:effectLst/>
              <a:latin typeface="+mn-lt"/>
            </a:rPr>
            <a:t>Refers to an illusion of heightened privacy protection.</a:t>
          </a:r>
          <a:endParaRPr lang="en-IN" sz="2000" kern="1200" dirty="0">
            <a:latin typeface="+mn-lt"/>
          </a:endParaRPr>
        </a:p>
        <a:p>
          <a:pPr marL="228600" lvl="1" indent="-228600" algn="l" defTabSz="889000">
            <a:lnSpc>
              <a:spcPct val="90000"/>
            </a:lnSpc>
            <a:spcBef>
              <a:spcPct val="0"/>
            </a:spcBef>
            <a:spcAft>
              <a:spcPct val="15000"/>
            </a:spcAft>
            <a:buChar char="•"/>
          </a:pPr>
          <a:r>
            <a:rPr lang="en-US" sz="2000" b="0" i="0" kern="1200" dirty="0">
              <a:solidFill>
                <a:srgbClr val="0D0D0D"/>
              </a:solidFill>
              <a:effectLst/>
              <a:latin typeface="+mn-lt"/>
            </a:rPr>
            <a:t>Despite the application of gradient obfuscation methods, such as noise injection or compression, the privacy of client data may remain compromised due to potential vulnerabilities in these techniques.</a:t>
          </a:r>
        </a:p>
      </dsp:txBody>
      <dsp:txXfrm>
        <a:off x="7308342" y="602215"/>
        <a:ext cx="3203971" cy="3722906"/>
      </dsp:txXfrm>
    </dsp:sp>
  </dsp:spTree>
</dsp:drawing>
</file>

<file path=ppt/diagrams/layout1.xml><?xml version="1.0" encoding="utf-8"?>
<dgm:layoutDef xmlns:dgm="http://schemas.openxmlformats.org/drawingml/2006/diagram" xmlns:a="http://schemas.openxmlformats.org/drawingml/2006/main" uniqueId="urn:microsoft.com/office/officeart/2008/layout/BendingPictureCaptionList">
  <dgm:title val=""/>
  <dgm:desc val=""/>
  <dgm:catLst>
    <dgm:cat type="picture" pri="9000"/>
    <dgm:cat type="pictureconvert" pri="9000"/>
  </dgm:catLst>
  <dgm:sampData>
    <dgm:dataModel>
      <dgm:ptLst>
        <dgm:pt modelId="0" type="doc"/>
        <dgm:pt modelId="10">
          <dgm:prSet phldr="1"/>
        </dgm:pt>
        <dgm:pt modelId="20">
          <dgm:prSet phldr="1"/>
        </dgm:pt>
        <dgm:pt modelId="30">
          <dgm:prSet phldr="1"/>
        </dgm:pt>
      </dgm:ptLst>
      <dgm:cxnLst>
        <dgm:cxn modelId="60" srcId="0" destId="10" srcOrd="0" destOrd="0"/>
        <dgm:cxn modelId="70" srcId="0" destId="20" srcOrd="1" destOrd="0"/>
        <dgm:cxn modelId="80" srcId="0" destId="30" srcOrd="2"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dir/>
      <dgm:resizeHandles val="exact"/>
    </dgm:varLst>
    <dgm:choose name="Name1">
      <dgm:if name="Name2" func="var" arg="dir" op="equ" val="norm">
        <dgm:alg type="snake">
          <dgm:param type="off" val="ctr"/>
        </dgm:alg>
      </dgm:if>
      <dgm:else name="Name3">
        <dgm:alg type="snake">
          <dgm:param type="off" val="ctr"/>
          <dgm:param type="grDir" val="tR"/>
        </dgm:alg>
      </dgm:else>
    </dgm:choose>
    <dgm:shape xmlns:r="http://schemas.openxmlformats.org/officeDocument/2006/relationships" r:blip="">
      <dgm:adjLst/>
    </dgm:shape>
    <dgm:constrLst>
      <dgm:constr type="primFontSz" for="des" ptType="node" op="equ" val="65"/>
      <dgm:constr type="w" for="ch" forName="composite" refType="w"/>
      <dgm:constr type="h" for="ch" forName="composite" refType="w" fact="1.11"/>
      <dgm:constr type="sp" refType="w" refFor="ch" refForName="composite" op="equ" fact="0.1"/>
      <dgm:constr type="w" for="ch" forName="sibTrans" refType="w" refFor="ch" refForName="composite" op="equ" fact="0.1"/>
      <dgm:constr type="h" for="ch" forName="sibTrans" refType="w" refFor="ch" refForName="sibTrans" op="equ"/>
    </dgm:constrLst>
    <dgm:forEach name="nodesForEach" axis="ch" ptType="node">
      <dgm:layoutNode name="composite">
        <dgm:alg type="composite">
          <dgm:param type="ar" val="1"/>
        </dgm:alg>
        <dgm:shape xmlns:r="http://schemas.openxmlformats.org/officeDocument/2006/relationships" r:blip="">
          <dgm:adjLst/>
        </dgm:shape>
        <dgm:choose name="Name4">
          <dgm:if name="Name5" func="var" arg="dir" op="equ" val="norm">
            <dgm:constrLst>
              <dgm:constr type="l" for="ch" forName="rect1" refType="w" fact="0"/>
              <dgm:constr type="t" for="ch" forName="rect1" refType="h" fact="0"/>
              <dgm:constr type="w" for="ch" forName="rect1" refType="w"/>
              <dgm:constr type="h" for="ch" forName="rect1" refType="h" fact="0.8"/>
              <dgm:constr type="l" for="ch" forName="wedgeRectCallout1" refType="w" fact="0.09"/>
              <dgm:constr type="t" for="ch" forName="wedgeRectCallout1" refType="h" fact="0.72"/>
              <dgm:constr type="w" for="ch" forName="wedgeRectCallout1" refType="w" fact="0.89"/>
              <dgm:constr type="h" for="ch" forName="wedgeRectCallout1" refType="h" fact="0.28"/>
            </dgm:constrLst>
          </dgm:if>
          <dgm:else name="Name6">
            <dgm:constrLst>
              <dgm:constr type="l" for="ch" forName="rect1" refType="w" fact="0"/>
              <dgm:constr type="t" for="ch" forName="rect1" refType="h" fact="0"/>
              <dgm:constr type="w" for="ch" forName="rect1" refType="w"/>
              <dgm:constr type="h" for="ch" forName="rect1" refType="h" fact="0.8"/>
              <dgm:constr type="l" for="ch" forName="wedgeRectCallout1" refType="w" fact="0.02"/>
              <dgm:constr type="t" for="ch" forName="wedgeRectCallout1" refType="h" fact="0.72"/>
              <dgm:constr type="w" for="ch" forName="wedgeRectCallout1" refType="w" fact="0.89"/>
              <dgm:constr type="h" for="ch" forName="wedgeRectCallout1" refType="h" fact="0.28"/>
            </dgm:constrLst>
          </dgm:else>
        </dgm:choose>
        <dgm:layoutNode name="rect1" styleLbl="bgImgPlace1">
          <dgm:alg type="sp"/>
          <dgm:shape xmlns:r="http://schemas.openxmlformats.org/officeDocument/2006/relationships" type="rect" r:blip="" blipPhldr="1">
            <dgm:adjLst/>
          </dgm:shape>
          <dgm:presOf/>
        </dgm:layoutNode>
        <dgm:layoutNode name="wedgeRectCallout1" styleLbl="node1">
          <dgm:varLst>
            <dgm:bulletEnabled val="1"/>
          </dgm:varLst>
          <dgm:alg type="tx"/>
          <dgm:choose name="Name7">
            <dgm:if name="Name8" func="var" arg="dir" op="equ" val="norm">
              <dgm:shape xmlns:r="http://schemas.openxmlformats.org/officeDocument/2006/relationships" type="wedgeRectCallout" r:blip="">
                <dgm:adjLst>
                  <dgm:adj idx="1" val="0.2025"/>
                  <dgm:adj idx="2" val="-0.607"/>
                </dgm:adjLst>
              </dgm:shape>
            </dgm:if>
            <dgm:else name="Name9">
              <dgm:shape xmlns:r="http://schemas.openxmlformats.org/officeDocument/2006/relationships" type="wedgeRectCallout" r:blip="">
                <dgm:adjLst>
                  <dgm:adj idx="1" val="-0.2025"/>
                  <dgm:adj idx="2" val="-0.607"/>
                </dgm:adjLst>
              </dgm:shape>
            </dgm:else>
          </dgm:choos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BB9D0-2EE5-A2C9-5243-F5FD0DA509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2221FC8E-F58D-6D1C-F037-B9431515A99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A7D55B35-16CA-FF41-C767-2850D95CC71E}"/>
              </a:ext>
            </a:extLst>
          </p:cNvPr>
          <p:cNvSpPr>
            <a:spLocks noGrp="1"/>
          </p:cNvSpPr>
          <p:nvPr>
            <p:ph type="dt" sz="half" idx="10"/>
          </p:nvPr>
        </p:nvSpPr>
        <p:spPr/>
        <p:txBody>
          <a:bodyPr/>
          <a:lstStyle/>
          <a:p>
            <a:fld id="{9386F328-63AF-4DAE-BE76-0BB0D3979590}" type="datetimeFigureOut">
              <a:rPr lang="en-IN" smtClean="0"/>
              <a:t>27-02-2024</a:t>
            </a:fld>
            <a:endParaRPr lang="en-IN"/>
          </a:p>
        </p:txBody>
      </p:sp>
      <p:sp>
        <p:nvSpPr>
          <p:cNvPr id="5" name="Footer Placeholder 4">
            <a:extLst>
              <a:ext uri="{FF2B5EF4-FFF2-40B4-BE49-F238E27FC236}">
                <a16:creationId xmlns:a16="http://schemas.microsoft.com/office/drawing/2014/main" id="{E1BC2EC4-FDDC-7397-E89D-83EA5CBF3129}"/>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25E70847-6C2F-4A33-2544-4BB3243A2D45}"/>
              </a:ext>
            </a:extLst>
          </p:cNvPr>
          <p:cNvSpPr>
            <a:spLocks noGrp="1"/>
          </p:cNvSpPr>
          <p:nvPr>
            <p:ph type="sldNum" sz="quarter" idx="12"/>
          </p:nvPr>
        </p:nvSpPr>
        <p:spPr/>
        <p:txBody>
          <a:bodyPr/>
          <a:lstStyle/>
          <a:p>
            <a:fld id="{5B017DD9-3EF0-46C8-A575-8B545AE66C6D}" type="slidenum">
              <a:rPr lang="en-IN" smtClean="0"/>
              <a:t>‹#›</a:t>
            </a:fld>
            <a:endParaRPr lang="en-IN"/>
          </a:p>
        </p:txBody>
      </p:sp>
    </p:spTree>
    <p:extLst>
      <p:ext uri="{BB962C8B-B14F-4D97-AF65-F5344CB8AC3E}">
        <p14:creationId xmlns:p14="http://schemas.microsoft.com/office/powerpoint/2010/main" val="4427491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F3168-C3BF-2BFB-EE3C-DABDB44A0A43}"/>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2F41FADD-260D-A832-D66E-3665181A6B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8B82518-B5C9-9F8C-61A4-C602CD1EB246}"/>
              </a:ext>
            </a:extLst>
          </p:cNvPr>
          <p:cNvSpPr>
            <a:spLocks noGrp="1"/>
          </p:cNvSpPr>
          <p:nvPr>
            <p:ph type="dt" sz="half" idx="10"/>
          </p:nvPr>
        </p:nvSpPr>
        <p:spPr/>
        <p:txBody>
          <a:bodyPr/>
          <a:lstStyle/>
          <a:p>
            <a:fld id="{9386F328-63AF-4DAE-BE76-0BB0D3979590}" type="datetimeFigureOut">
              <a:rPr lang="en-IN" smtClean="0"/>
              <a:t>27-02-2024</a:t>
            </a:fld>
            <a:endParaRPr lang="en-IN"/>
          </a:p>
        </p:txBody>
      </p:sp>
      <p:sp>
        <p:nvSpPr>
          <p:cNvPr id="5" name="Footer Placeholder 4">
            <a:extLst>
              <a:ext uri="{FF2B5EF4-FFF2-40B4-BE49-F238E27FC236}">
                <a16:creationId xmlns:a16="http://schemas.microsoft.com/office/drawing/2014/main" id="{67F26122-FF75-6544-AEFF-772B7981F88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3E3CC3E-CDE2-16B7-CB3D-C1BC6D0FE10A}"/>
              </a:ext>
            </a:extLst>
          </p:cNvPr>
          <p:cNvSpPr>
            <a:spLocks noGrp="1"/>
          </p:cNvSpPr>
          <p:nvPr>
            <p:ph type="sldNum" sz="quarter" idx="12"/>
          </p:nvPr>
        </p:nvSpPr>
        <p:spPr/>
        <p:txBody>
          <a:bodyPr/>
          <a:lstStyle/>
          <a:p>
            <a:fld id="{5B017DD9-3EF0-46C8-A575-8B545AE66C6D}" type="slidenum">
              <a:rPr lang="en-IN" smtClean="0"/>
              <a:t>‹#›</a:t>
            </a:fld>
            <a:endParaRPr lang="en-IN"/>
          </a:p>
        </p:txBody>
      </p:sp>
    </p:spTree>
    <p:extLst>
      <p:ext uri="{BB962C8B-B14F-4D97-AF65-F5344CB8AC3E}">
        <p14:creationId xmlns:p14="http://schemas.microsoft.com/office/powerpoint/2010/main" val="22409284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52DD7A94-DB1E-2971-1677-F191125DE48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D2F81F5-CA9A-87D6-9FF6-2E6BD762DCD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373F47AE-07C6-BD5F-2348-08A0F5530892}"/>
              </a:ext>
            </a:extLst>
          </p:cNvPr>
          <p:cNvSpPr>
            <a:spLocks noGrp="1"/>
          </p:cNvSpPr>
          <p:nvPr>
            <p:ph type="dt" sz="half" idx="10"/>
          </p:nvPr>
        </p:nvSpPr>
        <p:spPr/>
        <p:txBody>
          <a:bodyPr/>
          <a:lstStyle/>
          <a:p>
            <a:fld id="{9386F328-63AF-4DAE-BE76-0BB0D3979590}" type="datetimeFigureOut">
              <a:rPr lang="en-IN" smtClean="0"/>
              <a:t>27-02-2024</a:t>
            </a:fld>
            <a:endParaRPr lang="en-IN"/>
          </a:p>
        </p:txBody>
      </p:sp>
      <p:sp>
        <p:nvSpPr>
          <p:cNvPr id="5" name="Footer Placeholder 4">
            <a:extLst>
              <a:ext uri="{FF2B5EF4-FFF2-40B4-BE49-F238E27FC236}">
                <a16:creationId xmlns:a16="http://schemas.microsoft.com/office/drawing/2014/main" id="{D9D0A695-303F-6A04-35A2-8E0925AA69B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6EB21E3-57B9-6732-DAB3-8AF55229CDEA}"/>
              </a:ext>
            </a:extLst>
          </p:cNvPr>
          <p:cNvSpPr>
            <a:spLocks noGrp="1"/>
          </p:cNvSpPr>
          <p:nvPr>
            <p:ph type="sldNum" sz="quarter" idx="12"/>
          </p:nvPr>
        </p:nvSpPr>
        <p:spPr/>
        <p:txBody>
          <a:bodyPr/>
          <a:lstStyle/>
          <a:p>
            <a:fld id="{5B017DD9-3EF0-46C8-A575-8B545AE66C6D}" type="slidenum">
              <a:rPr lang="en-IN" smtClean="0"/>
              <a:t>‹#›</a:t>
            </a:fld>
            <a:endParaRPr lang="en-IN"/>
          </a:p>
        </p:txBody>
      </p:sp>
    </p:spTree>
    <p:extLst>
      <p:ext uri="{BB962C8B-B14F-4D97-AF65-F5344CB8AC3E}">
        <p14:creationId xmlns:p14="http://schemas.microsoft.com/office/powerpoint/2010/main" val="13990743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B58C59-DB10-7C0A-2B69-47D500C3CA5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89704AEC-7A5B-0A3B-43EE-63D05E8F7D1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91A16D83-BF9D-9E4F-44A2-5CB654BE9CB6}"/>
              </a:ext>
            </a:extLst>
          </p:cNvPr>
          <p:cNvSpPr>
            <a:spLocks noGrp="1"/>
          </p:cNvSpPr>
          <p:nvPr>
            <p:ph type="dt" sz="half" idx="10"/>
          </p:nvPr>
        </p:nvSpPr>
        <p:spPr/>
        <p:txBody>
          <a:bodyPr/>
          <a:lstStyle/>
          <a:p>
            <a:fld id="{9386F328-63AF-4DAE-BE76-0BB0D3979590}" type="datetimeFigureOut">
              <a:rPr lang="en-IN" smtClean="0"/>
              <a:t>27-02-2024</a:t>
            </a:fld>
            <a:endParaRPr lang="en-IN"/>
          </a:p>
        </p:txBody>
      </p:sp>
      <p:sp>
        <p:nvSpPr>
          <p:cNvPr id="5" name="Footer Placeholder 4">
            <a:extLst>
              <a:ext uri="{FF2B5EF4-FFF2-40B4-BE49-F238E27FC236}">
                <a16:creationId xmlns:a16="http://schemas.microsoft.com/office/drawing/2014/main" id="{56F34507-E859-0EAB-E5BD-7BD91BEF8DF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8D1D218-3403-7282-28A7-CDD83B50C992}"/>
              </a:ext>
            </a:extLst>
          </p:cNvPr>
          <p:cNvSpPr>
            <a:spLocks noGrp="1"/>
          </p:cNvSpPr>
          <p:nvPr>
            <p:ph type="sldNum" sz="quarter" idx="12"/>
          </p:nvPr>
        </p:nvSpPr>
        <p:spPr/>
        <p:txBody>
          <a:bodyPr/>
          <a:lstStyle/>
          <a:p>
            <a:fld id="{5B017DD9-3EF0-46C8-A575-8B545AE66C6D}" type="slidenum">
              <a:rPr lang="en-IN" smtClean="0"/>
              <a:t>‹#›</a:t>
            </a:fld>
            <a:endParaRPr lang="en-IN"/>
          </a:p>
        </p:txBody>
      </p:sp>
    </p:spTree>
    <p:extLst>
      <p:ext uri="{BB962C8B-B14F-4D97-AF65-F5344CB8AC3E}">
        <p14:creationId xmlns:p14="http://schemas.microsoft.com/office/powerpoint/2010/main" val="1373089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2464B-DDC5-A3CE-6078-23360FFB241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B8B90F51-AA10-8406-1E2A-0A81D2F6D4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2CFDD30-B1E3-D895-A2DE-654126DA124F}"/>
              </a:ext>
            </a:extLst>
          </p:cNvPr>
          <p:cNvSpPr>
            <a:spLocks noGrp="1"/>
          </p:cNvSpPr>
          <p:nvPr>
            <p:ph type="dt" sz="half" idx="10"/>
          </p:nvPr>
        </p:nvSpPr>
        <p:spPr/>
        <p:txBody>
          <a:bodyPr/>
          <a:lstStyle/>
          <a:p>
            <a:fld id="{9386F328-63AF-4DAE-BE76-0BB0D3979590}" type="datetimeFigureOut">
              <a:rPr lang="en-IN" smtClean="0"/>
              <a:t>27-02-2024</a:t>
            </a:fld>
            <a:endParaRPr lang="en-IN"/>
          </a:p>
        </p:txBody>
      </p:sp>
      <p:sp>
        <p:nvSpPr>
          <p:cNvPr id="5" name="Footer Placeholder 4">
            <a:extLst>
              <a:ext uri="{FF2B5EF4-FFF2-40B4-BE49-F238E27FC236}">
                <a16:creationId xmlns:a16="http://schemas.microsoft.com/office/drawing/2014/main" id="{EF54B949-AF73-00B8-875F-DC8CC01E516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AC56F89-DEC4-D3C2-8750-F708EE55D14A}"/>
              </a:ext>
            </a:extLst>
          </p:cNvPr>
          <p:cNvSpPr>
            <a:spLocks noGrp="1"/>
          </p:cNvSpPr>
          <p:nvPr>
            <p:ph type="sldNum" sz="quarter" idx="12"/>
          </p:nvPr>
        </p:nvSpPr>
        <p:spPr/>
        <p:txBody>
          <a:bodyPr/>
          <a:lstStyle/>
          <a:p>
            <a:fld id="{5B017DD9-3EF0-46C8-A575-8B545AE66C6D}" type="slidenum">
              <a:rPr lang="en-IN" smtClean="0"/>
              <a:t>‹#›</a:t>
            </a:fld>
            <a:endParaRPr lang="en-IN"/>
          </a:p>
        </p:txBody>
      </p:sp>
    </p:spTree>
    <p:extLst>
      <p:ext uri="{BB962C8B-B14F-4D97-AF65-F5344CB8AC3E}">
        <p14:creationId xmlns:p14="http://schemas.microsoft.com/office/powerpoint/2010/main" val="12818056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5C15AA-08CA-D5CA-6CBA-252360B96E9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DDCE196-4052-AF41-A2A5-7F0D48656F7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D0042C3E-0AB9-4DA4-0AD2-815B6BE8E0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FF22079-8A7B-C45D-5F1C-3E2A0948BD91}"/>
              </a:ext>
            </a:extLst>
          </p:cNvPr>
          <p:cNvSpPr>
            <a:spLocks noGrp="1"/>
          </p:cNvSpPr>
          <p:nvPr>
            <p:ph type="dt" sz="half" idx="10"/>
          </p:nvPr>
        </p:nvSpPr>
        <p:spPr/>
        <p:txBody>
          <a:bodyPr/>
          <a:lstStyle/>
          <a:p>
            <a:fld id="{9386F328-63AF-4DAE-BE76-0BB0D3979590}" type="datetimeFigureOut">
              <a:rPr lang="en-IN" smtClean="0"/>
              <a:t>27-02-2024</a:t>
            </a:fld>
            <a:endParaRPr lang="en-IN"/>
          </a:p>
        </p:txBody>
      </p:sp>
      <p:sp>
        <p:nvSpPr>
          <p:cNvPr id="6" name="Footer Placeholder 5">
            <a:extLst>
              <a:ext uri="{FF2B5EF4-FFF2-40B4-BE49-F238E27FC236}">
                <a16:creationId xmlns:a16="http://schemas.microsoft.com/office/drawing/2014/main" id="{01BDE7A1-A56B-A66F-E97F-A3A0B78A0F6E}"/>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81123A52-4AB5-9128-6E3A-C8C76D9CD0C5}"/>
              </a:ext>
            </a:extLst>
          </p:cNvPr>
          <p:cNvSpPr>
            <a:spLocks noGrp="1"/>
          </p:cNvSpPr>
          <p:nvPr>
            <p:ph type="sldNum" sz="quarter" idx="12"/>
          </p:nvPr>
        </p:nvSpPr>
        <p:spPr/>
        <p:txBody>
          <a:bodyPr/>
          <a:lstStyle/>
          <a:p>
            <a:fld id="{5B017DD9-3EF0-46C8-A575-8B545AE66C6D}" type="slidenum">
              <a:rPr lang="en-IN" smtClean="0"/>
              <a:t>‹#›</a:t>
            </a:fld>
            <a:endParaRPr lang="en-IN"/>
          </a:p>
        </p:txBody>
      </p:sp>
    </p:spTree>
    <p:extLst>
      <p:ext uri="{BB962C8B-B14F-4D97-AF65-F5344CB8AC3E}">
        <p14:creationId xmlns:p14="http://schemas.microsoft.com/office/powerpoint/2010/main" val="1153461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B9530F-409E-E062-5836-189E7625C53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FC6BFE4-0561-D52C-E7B7-4624A289A87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726FB3A-6DF2-3021-27A5-33057202DC8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0AFA7E87-5EE1-0C2A-0B9D-CC35DB323C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856084E-A103-1B0E-3E83-79B109687ED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6AACD5A4-6BAF-76FD-4F5F-718F4E95F930}"/>
              </a:ext>
            </a:extLst>
          </p:cNvPr>
          <p:cNvSpPr>
            <a:spLocks noGrp="1"/>
          </p:cNvSpPr>
          <p:nvPr>
            <p:ph type="dt" sz="half" idx="10"/>
          </p:nvPr>
        </p:nvSpPr>
        <p:spPr/>
        <p:txBody>
          <a:bodyPr/>
          <a:lstStyle/>
          <a:p>
            <a:fld id="{9386F328-63AF-4DAE-BE76-0BB0D3979590}" type="datetimeFigureOut">
              <a:rPr lang="en-IN" smtClean="0"/>
              <a:t>27-02-2024</a:t>
            </a:fld>
            <a:endParaRPr lang="en-IN"/>
          </a:p>
        </p:txBody>
      </p:sp>
      <p:sp>
        <p:nvSpPr>
          <p:cNvPr id="8" name="Footer Placeholder 7">
            <a:extLst>
              <a:ext uri="{FF2B5EF4-FFF2-40B4-BE49-F238E27FC236}">
                <a16:creationId xmlns:a16="http://schemas.microsoft.com/office/drawing/2014/main" id="{54C60DEA-ABF7-AFE6-2674-071A0CE128E5}"/>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3760D201-3F08-AD70-EE4A-F965407566D6}"/>
              </a:ext>
            </a:extLst>
          </p:cNvPr>
          <p:cNvSpPr>
            <a:spLocks noGrp="1"/>
          </p:cNvSpPr>
          <p:nvPr>
            <p:ph type="sldNum" sz="quarter" idx="12"/>
          </p:nvPr>
        </p:nvSpPr>
        <p:spPr/>
        <p:txBody>
          <a:bodyPr/>
          <a:lstStyle/>
          <a:p>
            <a:fld id="{5B017DD9-3EF0-46C8-A575-8B545AE66C6D}" type="slidenum">
              <a:rPr lang="en-IN" smtClean="0"/>
              <a:t>‹#›</a:t>
            </a:fld>
            <a:endParaRPr lang="en-IN"/>
          </a:p>
        </p:txBody>
      </p:sp>
    </p:spTree>
    <p:extLst>
      <p:ext uri="{BB962C8B-B14F-4D97-AF65-F5344CB8AC3E}">
        <p14:creationId xmlns:p14="http://schemas.microsoft.com/office/powerpoint/2010/main" val="18446153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802E87-FA76-5C05-E5BF-19ED04F723A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64D456EF-EB19-D318-DA8C-3828F3C0B084}"/>
              </a:ext>
            </a:extLst>
          </p:cNvPr>
          <p:cNvSpPr>
            <a:spLocks noGrp="1"/>
          </p:cNvSpPr>
          <p:nvPr>
            <p:ph type="dt" sz="half" idx="10"/>
          </p:nvPr>
        </p:nvSpPr>
        <p:spPr/>
        <p:txBody>
          <a:bodyPr/>
          <a:lstStyle/>
          <a:p>
            <a:fld id="{9386F328-63AF-4DAE-BE76-0BB0D3979590}" type="datetimeFigureOut">
              <a:rPr lang="en-IN" smtClean="0"/>
              <a:t>27-02-2024</a:t>
            </a:fld>
            <a:endParaRPr lang="en-IN"/>
          </a:p>
        </p:txBody>
      </p:sp>
      <p:sp>
        <p:nvSpPr>
          <p:cNvPr id="4" name="Footer Placeholder 3">
            <a:extLst>
              <a:ext uri="{FF2B5EF4-FFF2-40B4-BE49-F238E27FC236}">
                <a16:creationId xmlns:a16="http://schemas.microsoft.com/office/drawing/2014/main" id="{C77E7409-D9BC-61C6-CB81-82FD32D8144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A2B3FA4E-6483-A95A-0323-7CDA08AF66FB}"/>
              </a:ext>
            </a:extLst>
          </p:cNvPr>
          <p:cNvSpPr>
            <a:spLocks noGrp="1"/>
          </p:cNvSpPr>
          <p:nvPr>
            <p:ph type="sldNum" sz="quarter" idx="12"/>
          </p:nvPr>
        </p:nvSpPr>
        <p:spPr/>
        <p:txBody>
          <a:bodyPr/>
          <a:lstStyle/>
          <a:p>
            <a:fld id="{5B017DD9-3EF0-46C8-A575-8B545AE66C6D}" type="slidenum">
              <a:rPr lang="en-IN" smtClean="0"/>
              <a:t>‹#›</a:t>
            </a:fld>
            <a:endParaRPr lang="en-IN"/>
          </a:p>
        </p:txBody>
      </p:sp>
    </p:spTree>
    <p:extLst>
      <p:ext uri="{BB962C8B-B14F-4D97-AF65-F5344CB8AC3E}">
        <p14:creationId xmlns:p14="http://schemas.microsoft.com/office/powerpoint/2010/main" val="35297346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44EF96-BF30-90C5-4261-D0FD2AB1A999}"/>
              </a:ext>
            </a:extLst>
          </p:cNvPr>
          <p:cNvSpPr>
            <a:spLocks noGrp="1"/>
          </p:cNvSpPr>
          <p:nvPr>
            <p:ph type="dt" sz="half" idx="10"/>
          </p:nvPr>
        </p:nvSpPr>
        <p:spPr/>
        <p:txBody>
          <a:bodyPr/>
          <a:lstStyle/>
          <a:p>
            <a:fld id="{9386F328-63AF-4DAE-BE76-0BB0D3979590}" type="datetimeFigureOut">
              <a:rPr lang="en-IN" smtClean="0"/>
              <a:t>27-02-2024</a:t>
            </a:fld>
            <a:endParaRPr lang="en-IN"/>
          </a:p>
        </p:txBody>
      </p:sp>
      <p:sp>
        <p:nvSpPr>
          <p:cNvPr id="3" name="Footer Placeholder 2">
            <a:extLst>
              <a:ext uri="{FF2B5EF4-FFF2-40B4-BE49-F238E27FC236}">
                <a16:creationId xmlns:a16="http://schemas.microsoft.com/office/drawing/2014/main" id="{4E4B3FF0-C6F7-B329-6770-C1F787290C31}"/>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759F073E-89D2-7D2D-1E96-1EC5463EEAC4}"/>
              </a:ext>
            </a:extLst>
          </p:cNvPr>
          <p:cNvSpPr>
            <a:spLocks noGrp="1"/>
          </p:cNvSpPr>
          <p:nvPr>
            <p:ph type="sldNum" sz="quarter" idx="12"/>
          </p:nvPr>
        </p:nvSpPr>
        <p:spPr/>
        <p:txBody>
          <a:bodyPr/>
          <a:lstStyle/>
          <a:p>
            <a:fld id="{5B017DD9-3EF0-46C8-A575-8B545AE66C6D}" type="slidenum">
              <a:rPr lang="en-IN" smtClean="0"/>
              <a:t>‹#›</a:t>
            </a:fld>
            <a:endParaRPr lang="en-IN"/>
          </a:p>
        </p:txBody>
      </p:sp>
    </p:spTree>
    <p:extLst>
      <p:ext uri="{BB962C8B-B14F-4D97-AF65-F5344CB8AC3E}">
        <p14:creationId xmlns:p14="http://schemas.microsoft.com/office/powerpoint/2010/main" val="23127219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BD55FB-D294-E954-3EB2-7BB49841F44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9A63F26A-0B65-2B1B-3C19-02DD192A6CF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4C979846-AD72-C986-1DFA-07BF7783FF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1ED99F6-3A32-60CD-22BC-03AC5C6CB5FE}"/>
              </a:ext>
            </a:extLst>
          </p:cNvPr>
          <p:cNvSpPr>
            <a:spLocks noGrp="1"/>
          </p:cNvSpPr>
          <p:nvPr>
            <p:ph type="dt" sz="half" idx="10"/>
          </p:nvPr>
        </p:nvSpPr>
        <p:spPr/>
        <p:txBody>
          <a:bodyPr/>
          <a:lstStyle/>
          <a:p>
            <a:fld id="{9386F328-63AF-4DAE-BE76-0BB0D3979590}" type="datetimeFigureOut">
              <a:rPr lang="en-IN" smtClean="0"/>
              <a:t>27-02-2024</a:t>
            </a:fld>
            <a:endParaRPr lang="en-IN"/>
          </a:p>
        </p:txBody>
      </p:sp>
      <p:sp>
        <p:nvSpPr>
          <p:cNvPr id="6" name="Footer Placeholder 5">
            <a:extLst>
              <a:ext uri="{FF2B5EF4-FFF2-40B4-BE49-F238E27FC236}">
                <a16:creationId xmlns:a16="http://schemas.microsoft.com/office/drawing/2014/main" id="{B13BCF14-7B9E-FC26-3E3F-DF007D7D3588}"/>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1983A95-380E-21BD-E192-2E47D2C38DE9}"/>
              </a:ext>
            </a:extLst>
          </p:cNvPr>
          <p:cNvSpPr>
            <a:spLocks noGrp="1"/>
          </p:cNvSpPr>
          <p:nvPr>
            <p:ph type="sldNum" sz="quarter" idx="12"/>
          </p:nvPr>
        </p:nvSpPr>
        <p:spPr/>
        <p:txBody>
          <a:bodyPr/>
          <a:lstStyle/>
          <a:p>
            <a:fld id="{5B017DD9-3EF0-46C8-A575-8B545AE66C6D}" type="slidenum">
              <a:rPr lang="en-IN" smtClean="0"/>
              <a:t>‹#›</a:t>
            </a:fld>
            <a:endParaRPr lang="en-IN"/>
          </a:p>
        </p:txBody>
      </p:sp>
    </p:spTree>
    <p:extLst>
      <p:ext uri="{BB962C8B-B14F-4D97-AF65-F5344CB8AC3E}">
        <p14:creationId xmlns:p14="http://schemas.microsoft.com/office/powerpoint/2010/main" val="41681343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7523A7-7B1E-1681-0ED5-DE6E1F85465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E855A8C-C7DB-15F7-4A02-277E5F27A83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E66151E-7F7C-EB00-14C3-49EA0586D8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79AA49-23B4-707D-B05E-B208870D3913}"/>
              </a:ext>
            </a:extLst>
          </p:cNvPr>
          <p:cNvSpPr>
            <a:spLocks noGrp="1"/>
          </p:cNvSpPr>
          <p:nvPr>
            <p:ph type="dt" sz="half" idx="10"/>
          </p:nvPr>
        </p:nvSpPr>
        <p:spPr/>
        <p:txBody>
          <a:bodyPr/>
          <a:lstStyle/>
          <a:p>
            <a:fld id="{9386F328-63AF-4DAE-BE76-0BB0D3979590}" type="datetimeFigureOut">
              <a:rPr lang="en-IN" smtClean="0"/>
              <a:t>27-02-2024</a:t>
            </a:fld>
            <a:endParaRPr lang="en-IN"/>
          </a:p>
        </p:txBody>
      </p:sp>
      <p:sp>
        <p:nvSpPr>
          <p:cNvPr id="6" name="Footer Placeholder 5">
            <a:extLst>
              <a:ext uri="{FF2B5EF4-FFF2-40B4-BE49-F238E27FC236}">
                <a16:creationId xmlns:a16="http://schemas.microsoft.com/office/drawing/2014/main" id="{C3A9F758-ABF9-6D54-833F-0E2F8EF14CD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4FE697C-DD6D-48A8-E1B8-DC08271CFA1E}"/>
              </a:ext>
            </a:extLst>
          </p:cNvPr>
          <p:cNvSpPr>
            <a:spLocks noGrp="1"/>
          </p:cNvSpPr>
          <p:nvPr>
            <p:ph type="sldNum" sz="quarter" idx="12"/>
          </p:nvPr>
        </p:nvSpPr>
        <p:spPr/>
        <p:txBody>
          <a:bodyPr/>
          <a:lstStyle/>
          <a:p>
            <a:fld id="{5B017DD9-3EF0-46C8-A575-8B545AE66C6D}" type="slidenum">
              <a:rPr lang="en-IN" smtClean="0"/>
              <a:t>‹#›</a:t>
            </a:fld>
            <a:endParaRPr lang="en-IN"/>
          </a:p>
        </p:txBody>
      </p:sp>
    </p:spTree>
    <p:extLst>
      <p:ext uri="{BB962C8B-B14F-4D97-AF65-F5344CB8AC3E}">
        <p14:creationId xmlns:p14="http://schemas.microsoft.com/office/powerpoint/2010/main" val="18919096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645BAC1-4D42-881F-E5FE-F730129AA38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3B0A883E-40CB-538A-01BC-AFB475991C5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40588B8-9DB6-77E3-5628-041016FE9A0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386F328-63AF-4DAE-BE76-0BB0D3979590}" type="datetimeFigureOut">
              <a:rPr lang="en-IN" smtClean="0"/>
              <a:t>27-02-2024</a:t>
            </a:fld>
            <a:endParaRPr lang="en-IN"/>
          </a:p>
        </p:txBody>
      </p:sp>
      <p:sp>
        <p:nvSpPr>
          <p:cNvPr id="5" name="Footer Placeholder 4">
            <a:extLst>
              <a:ext uri="{FF2B5EF4-FFF2-40B4-BE49-F238E27FC236}">
                <a16:creationId xmlns:a16="http://schemas.microsoft.com/office/drawing/2014/main" id="{20893961-642D-0235-68B1-C9A00633C2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BED81145-40C7-4E4B-98BE-CE1E69E2E45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017DD9-3EF0-46C8-A575-8B545AE66C6D}" type="slidenum">
              <a:rPr lang="en-IN" smtClean="0"/>
              <a:t>‹#›</a:t>
            </a:fld>
            <a:endParaRPr lang="en-IN"/>
          </a:p>
        </p:txBody>
      </p:sp>
    </p:spTree>
    <p:extLst>
      <p:ext uri="{BB962C8B-B14F-4D97-AF65-F5344CB8AC3E}">
        <p14:creationId xmlns:p14="http://schemas.microsoft.com/office/powerpoint/2010/main" val="23593864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youtu.be/tuz7S77iG4w?feature=shared" TargetMode="External"/><Relationship Id="rId2" Type="http://schemas.openxmlformats.org/officeDocument/2006/relationships/hyperlink" Target="https://www.usenix.org/system/files/usenixsecurity23-yue.pdf" TargetMode="External"/><Relationship Id="rId1" Type="http://schemas.openxmlformats.org/officeDocument/2006/relationships/slideLayout" Target="../slideLayouts/slideLayout2.xml"/><Relationship Id="rId5" Type="http://schemas.openxmlformats.org/officeDocument/2006/relationships/hyperlink" Target="https://youtu.be/X8YYWunttOY?si=4-sWzeuPOgwkKwOY" TargetMode="External"/><Relationship Id="rId4" Type="http://schemas.openxmlformats.org/officeDocument/2006/relationships/hyperlink" Target="https://flower.ai/docs/framework/tutorial-series-what-is-federated-learning.html"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EA62F6-A19F-0BA3-7EB5-F3B651759D5B}"/>
              </a:ext>
            </a:extLst>
          </p:cNvPr>
          <p:cNvSpPr>
            <a:spLocks noGrp="1"/>
          </p:cNvSpPr>
          <p:nvPr>
            <p:ph type="ctrTitle"/>
          </p:nvPr>
        </p:nvSpPr>
        <p:spPr>
          <a:xfrm>
            <a:off x="1524000" y="799198"/>
            <a:ext cx="9144000" cy="2387600"/>
          </a:xfrm>
        </p:spPr>
        <p:txBody>
          <a:bodyPr/>
          <a:lstStyle/>
          <a:p>
            <a:r>
              <a:rPr lang="en-US" dirty="0"/>
              <a:t>Paper presentation</a:t>
            </a:r>
            <a:endParaRPr lang="en-IN" dirty="0"/>
          </a:p>
        </p:txBody>
      </p:sp>
      <p:sp>
        <p:nvSpPr>
          <p:cNvPr id="3" name="Subtitle 2">
            <a:extLst>
              <a:ext uri="{FF2B5EF4-FFF2-40B4-BE49-F238E27FC236}">
                <a16:creationId xmlns:a16="http://schemas.microsoft.com/office/drawing/2014/main" id="{6BE146C9-C414-DA84-43A1-271BB741E5F9}"/>
              </a:ext>
            </a:extLst>
          </p:cNvPr>
          <p:cNvSpPr>
            <a:spLocks noGrp="1"/>
          </p:cNvSpPr>
          <p:nvPr>
            <p:ph type="subTitle" idx="1"/>
          </p:nvPr>
        </p:nvSpPr>
        <p:spPr>
          <a:xfrm>
            <a:off x="1524000" y="3437592"/>
            <a:ext cx="9144000" cy="1655762"/>
          </a:xfrm>
        </p:spPr>
        <p:txBody>
          <a:bodyPr>
            <a:normAutofit/>
          </a:bodyPr>
          <a:lstStyle/>
          <a:p>
            <a:r>
              <a:rPr lang="en-US" sz="2800" dirty="0"/>
              <a:t>Gradient Obfuscation Gives a False Sense of Security in </a:t>
            </a:r>
          </a:p>
          <a:p>
            <a:r>
              <a:rPr lang="en-US" sz="2800" dirty="0"/>
              <a:t>Federated Learning</a:t>
            </a:r>
          </a:p>
          <a:p>
            <a:endParaRPr lang="en-US" dirty="0"/>
          </a:p>
          <a:p>
            <a:endParaRPr lang="en-IN" dirty="0"/>
          </a:p>
        </p:txBody>
      </p:sp>
      <p:sp>
        <p:nvSpPr>
          <p:cNvPr id="4" name="TextBox 3">
            <a:extLst>
              <a:ext uri="{FF2B5EF4-FFF2-40B4-BE49-F238E27FC236}">
                <a16:creationId xmlns:a16="http://schemas.microsoft.com/office/drawing/2014/main" id="{369CA65F-CE9D-8E6A-044F-2998208FC5BB}"/>
              </a:ext>
            </a:extLst>
          </p:cNvPr>
          <p:cNvSpPr txBox="1"/>
          <p:nvPr/>
        </p:nvSpPr>
        <p:spPr>
          <a:xfrm>
            <a:off x="8342051" y="5412471"/>
            <a:ext cx="2325949" cy="646331"/>
          </a:xfrm>
          <a:prstGeom prst="rect">
            <a:avLst/>
          </a:prstGeom>
          <a:noFill/>
        </p:spPr>
        <p:txBody>
          <a:bodyPr wrap="square" rtlCol="0">
            <a:spAutoFit/>
          </a:bodyPr>
          <a:lstStyle/>
          <a:p>
            <a:r>
              <a:rPr lang="en-IN" dirty="0"/>
              <a:t>- </a:t>
            </a:r>
            <a:r>
              <a:rPr lang="en-US" dirty="0"/>
              <a:t>Manogna Chennuru</a:t>
            </a:r>
          </a:p>
          <a:p>
            <a:endParaRPr lang="en-IN" dirty="0"/>
          </a:p>
        </p:txBody>
      </p:sp>
    </p:spTree>
    <p:extLst>
      <p:ext uri="{BB962C8B-B14F-4D97-AF65-F5344CB8AC3E}">
        <p14:creationId xmlns:p14="http://schemas.microsoft.com/office/powerpoint/2010/main" val="9331654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21C22D-302B-0199-091C-6EBB88688D77}"/>
              </a:ext>
            </a:extLst>
          </p:cNvPr>
          <p:cNvSpPr>
            <a:spLocks noGrp="1"/>
          </p:cNvSpPr>
          <p:nvPr>
            <p:ph type="title"/>
          </p:nvPr>
        </p:nvSpPr>
        <p:spPr>
          <a:xfrm>
            <a:off x="838200" y="164991"/>
            <a:ext cx="10515600" cy="1325563"/>
          </a:xfrm>
        </p:spPr>
        <p:txBody>
          <a:bodyPr>
            <a:normAutofit/>
          </a:bodyPr>
          <a:lstStyle/>
          <a:p>
            <a:r>
              <a:rPr lang="en-US" sz="3600" dirty="0"/>
              <a:t>Case Study : Does Gradient Compression imply privacy</a:t>
            </a:r>
            <a:endParaRPr lang="en-IN" sz="3600" dirty="0"/>
          </a:p>
        </p:txBody>
      </p:sp>
      <p:sp>
        <p:nvSpPr>
          <p:cNvPr id="3" name="Content Placeholder 2">
            <a:extLst>
              <a:ext uri="{FF2B5EF4-FFF2-40B4-BE49-F238E27FC236}">
                <a16:creationId xmlns:a16="http://schemas.microsoft.com/office/drawing/2014/main" id="{FB73296F-D2DA-06BD-1CB2-2BF21D51AD6E}"/>
              </a:ext>
            </a:extLst>
          </p:cNvPr>
          <p:cNvSpPr>
            <a:spLocks noGrp="1"/>
          </p:cNvSpPr>
          <p:nvPr>
            <p:ph idx="1"/>
          </p:nvPr>
        </p:nvSpPr>
        <p:spPr>
          <a:xfrm>
            <a:off x="652093" y="1641474"/>
            <a:ext cx="4864963" cy="4652285"/>
          </a:xfrm>
        </p:spPr>
        <p:txBody>
          <a:bodyPr>
            <a:noAutofit/>
          </a:bodyPr>
          <a:lstStyle/>
          <a:p>
            <a:r>
              <a:rPr lang="en-US" sz="1800" dirty="0"/>
              <a:t>Reconstructed images when gradient compression is applied in </a:t>
            </a:r>
            <a:r>
              <a:rPr lang="en-US" sz="1800" dirty="0" err="1"/>
              <a:t>FedAvg</a:t>
            </a:r>
            <a:r>
              <a:rPr lang="en-US" sz="1800" dirty="0"/>
              <a:t>. The compression methods include: 3-bit uniform quantizer </a:t>
            </a:r>
            <a:r>
              <a:rPr lang="en-US" sz="1800" dirty="0" err="1"/>
              <a:t>φq</a:t>
            </a:r>
            <a:r>
              <a:rPr lang="en-US" sz="1800" dirty="0"/>
              <a:t>, 3-bit QSGD quantizer </a:t>
            </a:r>
            <a:r>
              <a:rPr lang="en-US" sz="1800" dirty="0" err="1"/>
              <a:t>φqsgd</a:t>
            </a:r>
            <a:r>
              <a:rPr lang="en-US" sz="1800" dirty="0"/>
              <a:t>, and Top-k method </a:t>
            </a:r>
            <a:r>
              <a:rPr lang="en-US" sz="1800" dirty="0" err="1"/>
              <a:t>φtopk</a:t>
            </a:r>
            <a:r>
              <a:rPr lang="en-US" sz="1800" dirty="0"/>
              <a:t> with the sparsity set to 0.95. The reconstructed images are visually similar to the raw private images</a:t>
            </a:r>
          </a:p>
          <a:p>
            <a:r>
              <a:rPr lang="en-US" sz="1800" b="0" i="0" u="sng" dirty="0">
                <a:solidFill>
                  <a:srgbClr val="0D0D0D"/>
                </a:solidFill>
                <a:effectLst/>
              </a:rPr>
              <a:t>LPIPS (Learned Perceptual Image Patch Similarity)</a:t>
            </a:r>
            <a:r>
              <a:rPr lang="en-US" sz="1800" b="0" i="0" dirty="0">
                <a:solidFill>
                  <a:srgbClr val="0D0D0D"/>
                </a:solidFill>
                <a:effectLst/>
              </a:rPr>
              <a:t> is a metric used to measure the perceptual similarity between original and reconstructed images after gradient compression in federated learning.</a:t>
            </a:r>
          </a:p>
          <a:p>
            <a:r>
              <a:rPr lang="en-US" sz="1800" b="0" i="0" dirty="0">
                <a:solidFill>
                  <a:srgbClr val="0D0D0D"/>
                </a:solidFill>
                <a:effectLst/>
              </a:rPr>
              <a:t>Lower LPIPS scores indicate higher perceptual similarity, suggesting effective retention of visual information.</a:t>
            </a:r>
          </a:p>
        </p:txBody>
      </p:sp>
      <p:pic>
        <p:nvPicPr>
          <p:cNvPr id="5" name="Picture 4">
            <a:extLst>
              <a:ext uri="{FF2B5EF4-FFF2-40B4-BE49-F238E27FC236}">
                <a16:creationId xmlns:a16="http://schemas.microsoft.com/office/drawing/2014/main" id="{F5BDDCC1-424D-570F-C678-E9F76A4E1B20}"/>
              </a:ext>
            </a:extLst>
          </p:cNvPr>
          <p:cNvPicPr>
            <a:picLocks noChangeAspect="1"/>
          </p:cNvPicPr>
          <p:nvPr/>
        </p:nvPicPr>
        <p:blipFill>
          <a:blip r:embed="rId2"/>
          <a:stretch>
            <a:fillRect/>
          </a:stretch>
        </p:blipFill>
        <p:spPr>
          <a:xfrm>
            <a:off x="5517056" y="1069251"/>
            <a:ext cx="5934075" cy="5029200"/>
          </a:xfrm>
          <a:prstGeom prst="rect">
            <a:avLst/>
          </a:prstGeom>
        </p:spPr>
      </p:pic>
    </p:spTree>
    <p:extLst>
      <p:ext uri="{BB962C8B-B14F-4D97-AF65-F5344CB8AC3E}">
        <p14:creationId xmlns:p14="http://schemas.microsoft.com/office/powerpoint/2010/main" val="9538587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ACA8C91-0FC0-DA77-7C29-51F3E27C514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D4149AB-B44E-2A3D-2217-69104CCB202A}"/>
              </a:ext>
            </a:extLst>
          </p:cNvPr>
          <p:cNvSpPr>
            <a:spLocks noGrp="1"/>
          </p:cNvSpPr>
          <p:nvPr>
            <p:ph type="title"/>
          </p:nvPr>
        </p:nvSpPr>
        <p:spPr/>
        <p:txBody>
          <a:bodyPr>
            <a:normAutofit/>
          </a:bodyPr>
          <a:lstStyle/>
          <a:p>
            <a:r>
              <a:rPr lang="en-US" sz="3600" dirty="0"/>
              <a:t>Case Study : Binary Quantization</a:t>
            </a:r>
            <a:endParaRPr lang="en-IN" sz="3600" dirty="0"/>
          </a:p>
        </p:txBody>
      </p:sp>
      <p:pic>
        <p:nvPicPr>
          <p:cNvPr id="5" name="Content Placeholder 4">
            <a:extLst>
              <a:ext uri="{FF2B5EF4-FFF2-40B4-BE49-F238E27FC236}">
                <a16:creationId xmlns:a16="http://schemas.microsoft.com/office/drawing/2014/main" id="{E7E695B0-D02C-6274-27C6-10897130CA98}"/>
              </a:ext>
            </a:extLst>
          </p:cNvPr>
          <p:cNvPicPr>
            <a:picLocks noGrp="1" noChangeAspect="1"/>
          </p:cNvPicPr>
          <p:nvPr>
            <p:ph idx="1"/>
          </p:nvPr>
        </p:nvPicPr>
        <p:blipFill>
          <a:blip r:embed="rId2"/>
          <a:stretch>
            <a:fillRect/>
          </a:stretch>
        </p:blipFill>
        <p:spPr>
          <a:xfrm>
            <a:off x="6269855" y="1828800"/>
            <a:ext cx="5181600" cy="3200400"/>
          </a:xfrm>
        </p:spPr>
      </p:pic>
      <p:sp>
        <p:nvSpPr>
          <p:cNvPr id="6" name="TextBox 5">
            <a:extLst>
              <a:ext uri="{FF2B5EF4-FFF2-40B4-BE49-F238E27FC236}">
                <a16:creationId xmlns:a16="http://schemas.microsoft.com/office/drawing/2014/main" id="{06177FBD-AB38-78A4-867F-87238B10198E}"/>
              </a:ext>
            </a:extLst>
          </p:cNvPr>
          <p:cNvSpPr txBox="1"/>
          <p:nvPr/>
        </p:nvSpPr>
        <p:spPr>
          <a:xfrm>
            <a:off x="648070" y="1855433"/>
            <a:ext cx="5447930" cy="3416320"/>
          </a:xfrm>
          <a:prstGeom prst="rect">
            <a:avLst/>
          </a:prstGeom>
          <a:noFill/>
        </p:spPr>
        <p:txBody>
          <a:bodyPr wrap="square" rtlCol="0">
            <a:spAutoFit/>
          </a:bodyPr>
          <a:lstStyle/>
          <a:p>
            <a:pPr marL="285750" indent="-285750">
              <a:buFont typeface="Arial" panose="020B0604020202020204" pitchFamily="34" charset="0"/>
              <a:buChar char="•"/>
            </a:pPr>
            <a:r>
              <a:rPr lang="en-US" dirty="0"/>
              <a:t>Reconstructed images from </a:t>
            </a:r>
            <a:r>
              <a:rPr lang="en-US" dirty="0" err="1"/>
              <a:t>signSGD</a:t>
            </a:r>
            <a:r>
              <a:rPr lang="en-US" dirty="0"/>
              <a:t>. Despite the loss of magnitude information caused by 1-bit quantization, ROG can reconstruct results visually similar to the raw images.</a:t>
            </a:r>
          </a:p>
          <a:p>
            <a:pPr marL="285750" indent="-285750">
              <a:buFont typeface="Arial" panose="020B0604020202020204" pitchFamily="34" charset="0"/>
              <a:buChar char="•"/>
            </a:pPr>
            <a:r>
              <a:rPr lang="en-US" dirty="0"/>
              <a:t>One bit Quantization: </a:t>
            </a:r>
            <a:r>
              <a:rPr lang="en-US" dirty="0" err="1"/>
              <a:t>SignSGD</a:t>
            </a:r>
            <a:endParaRPr lang="en-US" dirty="0"/>
          </a:p>
          <a:p>
            <a:pPr marL="285750" indent="-285750">
              <a:buFont typeface="Arial" panose="020B0604020202020204" pitchFamily="34" charset="0"/>
              <a:buChar char="•"/>
            </a:pPr>
            <a:r>
              <a:rPr lang="en-US" dirty="0"/>
              <a:t>Each entry of gradient is represented by its sign</a:t>
            </a:r>
          </a:p>
          <a:p>
            <a:pPr marL="285750" indent="-285750">
              <a:buFont typeface="Arial" panose="020B0604020202020204" pitchFamily="34" charset="0"/>
              <a:buChar char="•"/>
            </a:pPr>
            <a:r>
              <a:rPr lang="en-IN" sz="1800" b="0" i="0" dirty="0">
                <a:solidFill>
                  <a:srgbClr val="0D0D0D"/>
                </a:solidFill>
                <a:effectLst/>
              </a:rPr>
              <a:t>Despite compression, reconstructed images reveal visual information from original images.</a:t>
            </a:r>
            <a:endParaRPr lang="en-US" sz="1800" dirty="0"/>
          </a:p>
          <a:p>
            <a:pPr marL="285750" indent="-285750">
              <a:buFont typeface="Arial" panose="020B0604020202020204" pitchFamily="34" charset="0"/>
              <a:buChar char="•"/>
            </a:pPr>
            <a:r>
              <a:rPr lang="en-US" sz="1800" b="0" i="0" dirty="0">
                <a:solidFill>
                  <a:srgbClr val="0D0D0D"/>
                </a:solidFill>
                <a:effectLst/>
              </a:rPr>
              <a:t>Prior studies success with compression may lead to </a:t>
            </a:r>
            <a:r>
              <a:rPr lang="en-US" sz="1800" b="0" i="0" u="sng" dirty="0">
                <a:solidFill>
                  <a:srgbClr val="0D0D0D"/>
                </a:solidFill>
                <a:effectLst/>
              </a:rPr>
              <a:t>false sense of security</a:t>
            </a:r>
            <a:r>
              <a:rPr lang="en-US" sz="1800" b="0" i="0" dirty="0">
                <a:solidFill>
                  <a:srgbClr val="0D0D0D"/>
                </a:solidFill>
                <a:effectLst/>
              </a:rPr>
              <a: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38478544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2D3355-9AB9-E51D-B3D5-0392761FC358}"/>
              </a:ext>
            </a:extLst>
          </p:cNvPr>
          <p:cNvSpPr>
            <a:spLocks noGrp="1"/>
          </p:cNvSpPr>
          <p:nvPr>
            <p:ph type="title"/>
          </p:nvPr>
        </p:nvSpPr>
        <p:spPr/>
        <p:txBody>
          <a:bodyPr/>
          <a:lstStyle/>
          <a:p>
            <a:r>
              <a:rPr lang="en-IN" dirty="0"/>
              <a:t>Defense : Differential Privacy</a:t>
            </a:r>
          </a:p>
        </p:txBody>
      </p:sp>
      <p:pic>
        <p:nvPicPr>
          <p:cNvPr id="16" name="Content Placeholder 15">
            <a:extLst>
              <a:ext uri="{FF2B5EF4-FFF2-40B4-BE49-F238E27FC236}">
                <a16:creationId xmlns:a16="http://schemas.microsoft.com/office/drawing/2014/main" id="{02C1ED5B-57DF-281F-3E6D-2F23766772D9}"/>
              </a:ext>
            </a:extLst>
          </p:cNvPr>
          <p:cNvPicPr>
            <a:picLocks noGrp="1" noChangeAspect="1"/>
          </p:cNvPicPr>
          <p:nvPr>
            <p:ph idx="1"/>
          </p:nvPr>
        </p:nvPicPr>
        <p:blipFill>
          <a:blip r:embed="rId2"/>
          <a:stretch>
            <a:fillRect/>
          </a:stretch>
        </p:blipFill>
        <p:spPr>
          <a:xfrm>
            <a:off x="6409168" y="1778693"/>
            <a:ext cx="4568904" cy="4351338"/>
          </a:xfrm>
        </p:spPr>
      </p:pic>
      <p:sp>
        <p:nvSpPr>
          <p:cNvPr id="17" name="TextBox 16">
            <a:extLst>
              <a:ext uri="{FF2B5EF4-FFF2-40B4-BE49-F238E27FC236}">
                <a16:creationId xmlns:a16="http://schemas.microsoft.com/office/drawing/2014/main" id="{8A5A55F1-6D51-2450-124B-EA50CCEF1005}"/>
              </a:ext>
            </a:extLst>
          </p:cNvPr>
          <p:cNvSpPr txBox="1"/>
          <p:nvPr/>
        </p:nvSpPr>
        <p:spPr>
          <a:xfrm>
            <a:off x="710214" y="1926454"/>
            <a:ext cx="5072619" cy="4524315"/>
          </a:xfrm>
          <a:prstGeom prst="rect">
            <a:avLst/>
          </a:prstGeom>
          <a:noFill/>
        </p:spPr>
        <p:txBody>
          <a:bodyPr wrap="square" rtlCol="0">
            <a:spAutoFit/>
          </a:bodyPr>
          <a:lstStyle/>
          <a:p>
            <a:pPr marL="285750" indent="-285750">
              <a:buFont typeface="Arial" panose="020B0604020202020204" pitchFamily="34" charset="0"/>
              <a:buChar char="•"/>
            </a:pPr>
            <a:r>
              <a:rPr lang="en-US" dirty="0"/>
              <a:t>ROG attack results when </a:t>
            </a:r>
            <a:r>
              <a:rPr lang="en-US" dirty="0" err="1"/>
              <a:t>FedCDP</a:t>
            </a:r>
            <a:r>
              <a:rPr lang="en-US" dirty="0"/>
              <a:t> is used as the defense scheme. The reconstructed images gradually degrade as the defense strength increases.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 higher </a:t>
            </a:r>
            <a:r>
              <a:rPr lang="en-US" u="sng" dirty="0"/>
              <a:t>SNR (</a:t>
            </a:r>
            <a:r>
              <a:rPr lang="en-IN" b="0" i="0" u="sng" dirty="0">
                <a:solidFill>
                  <a:srgbClr val="0D0D0D"/>
                </a:solidFill>
                <a:effectLst/>
                <a:latin typeface="Söhne"/>
              </a:rPr>
              <a:t>Signal-to-Noise Ratio)</a:t>
            </a:r>
            <a:r>
              <a:rPr lang="en-US" dirty="0"/>
              <a:t> signifies a stronger signal compared to the noise, resulting in clearer and easily interpretable data.</a:t>
            </a:r>
            <a:endParaRPr lang="en-IN"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When the SNR is −20 dB, some structural information can still be revealed whereas the accuracy has dropped severely compared to </a:t>
            </a:r>
            <a:r>
              <a:rPr lang="en-US" dirty="0" err="1"/>
              <a:t>FedAvg</a:t>
            </a: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Increased Privacy – Decreased Utility. </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757610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A50B1-C57B-2DFB-25EC-D8D84E4D31A7}"/>
              </a:ext>
            </a:extLst>
          </p:cNvPr>
          <p:cNvSpPr>
            <a:spLocks noGrp="1"/>
          </p:cNvSpPr>
          <p:nvPr>
            <p:ph type="title"/>
          </p:nvPr>
        </p:nvSpPr>
        <p:spPr/>
        <p:txBody>
          <a:bodyPr/>
          <a:lstStyle/>
          <a:p>
            <a:r>
              <a:rPr lang="en-US" dirty="0"/>
              <a:t>Improved Attack Efficiency</a:t>
            </a:r>
            <a:endParaRPr lang="en-IN" dirty="0"/>
          </a:p>
        </p:txBody>
      </p:sp>
      <p:pic>
        <p:nvPicPr>
          <p:cNvPr id="5" name="Content Placeholder 4">
            <a:extLst>
              <a:ext uri="{FF2B5EF4-FFF2-40B4-BE49-F238E27FC236}">
                <a16:creationId xmlns:a16="http://schemas.microsoft.com/office/drawing/2014/main" id="{481D20C3-CD6A-3AFC-2DA8-FA6001F9203C}"/>
              </a:ext>
            </a:extLst>
          </p:cNvPr>
          <p:cNvPicPr>
            <a:picLocks noGrp="1" noChangeAspect="1"/>
          </p:cNvPicPr>
          <p:nvPr>
            <p:ph idx="1"/>
          </p:nvPr>
        </p:nvPicPr>
        <p:blipFill>
          <a:blip r:embed="rId2"/>
          <a:stretch>
            <a:fillRect/>
          </a:stretch>
        </p:blipFill>
        <p:spPr>
          <a:xfrm>
            <a:off x="5526611" y="1282316"/>
            <a:ext cx="6156403" cy="4597172"/>
          </a:xfrm>
        </p:spPr>
      </p:pic>
      <p:sp>
        <p:nvSpPr>
          <p:cNvPr id="3" name="TextBox 2">
            <a:extLst>
              <a:ext uri="{FF2B5EF4-FFF2-40B4-BE49-F238E27FC236}">
                <a16:creationId xmlns:a16="http://schemas.microsoft.com/office/drawing/2014/main" id="{C7363947-BCB5-D78C-E157-F97632CC654F}"/>
              </a:ext>
            </a:extLst>
          </p:cNvPr>
          <p:cNvSpPr txBox="1"/>
          <p:nvPr/>
        </p:nvSpPr>
        <p:spPr>
          <a:xfrm>
            <a:off x="668784" y="1690688"/>
            <a:ext cx="5234866" cy="4524315"/>
          </a:xfrm>
          <a:prstGeom prst="rect">
            <a:avLst/>
          </a:prstGeom>
          <a:noFill/>
        </p:spPr>
        <p:txBody>
          <a:bodyPr wrap="square" rtlCol="0">
            <a:spAutoFit/>
          </a:bodyPr>
          <a:lstStyle/>
          <a:p>
            <a:pPr marL="285750" indent="-285750">
              <a:buFont typeface="Arial" panose="020B0604020202020204" pitchFamily="34" charset="0"/>
              <a:buChar char="•"/>
            </a:pPr>
            <a:r>
              <a:rPr lang="en-US" dirty="0"/>
              <a:t>Trade-off between model accuracy and privacy under the ROG attack</a:t>
            </a:r>
          </a:p>
          <a:p>
            <a:pPr marL="285750" indent="-285750">
              <a:buFont typeface="Arial" panose="020B0604020202020204" pitchFamily="34" charset="0"/>
              <a:buChar char="•"/>
            </a:pPr>
            <a:r>
              <a:rPr lang="en-US" dirty="0"/>
              <a:t>A larger LPIPS value indicates better privacy protection against the attack.</a:t>
            </a:r>
          </a:p>
          <a:p>
            <a:pPr marL="285750" indent="-285750">
              <a:buFont typeface="Arial" panose="020B0604020202020204" pitchFamily="34" charset="0"/>
              <a:buChar char="•"/>
            </a:pPr>
            <a:r>
              <a:rPr lang="en-IN" b="0" i="0" dirty="0">
                <a:solidFill>
                  <a:srgbClr val="0D0D0D"/>
                </a:solidFill>
                <a:effectLst/>
              </a:rPr>
              <a:t>Cross points</a:t>
            </a:r>
            <a:r>
              <a:rPr lang="en-US" b="0" i="0" dirty="0">
                <a:solidFill>
                  <a:srgbClr val="0D0D0D"/>
                </a:solidFill>
                <a:effectLst/>
              </a:rPr>
              <a:t> Represent desired (yet unrealistic) defense schemes for high model accuracy and privacy protection.</a:t>
            </a:r>
          </a:p>
          <a:p>
            <a:pPr marL="285750" indent="-285750">
              <a:buFont typeface="Arial" panose="020B0604020202020204" pitchFamily="34" charset="0"/>
              <a:buChar char="•"/>
            </a:pPr>
            <a:r>
              <a:rPr lang="en-US" dirty="0">
                <a:solidFill>
                  <a:srgbClr val="0D0D0D"/>
                </a:solidFill>
              </a:rPr>
              <a:t>Dotted Circle </a:t>
            </a:r>
            <a:r>
              <a:rPr lang="en-US" b="0" i="0" dirty="0">
                <a:solidFill>
                  <a:srgbClr val="0D0D0D"/>
                </a:solidFill>
                <a:effectLst/>
              </a:rPr>
              <a:t>Depicts </a:t>
            </a:r>
            <a:r>
              <a:rPr lang="en-US" b="0" i="0" dirty="0" err="1">
                <a:solidFill>
                  <a:srgbClr val="0D0D0D"/>
                </a:solidFill>
                <a:effectLst/>
              </a:rPr>
              <a:t>FedAvg's</a:t>
            </a:r>
            <a:r>
              <a:rPr lang="en-US" b="0" i="0" dirty="0">
                <a:solidFill>
                  <a:srgbClr val="0D0D0D"/>
                </a:solidFill>
                <a:effectLst/>
              </a:rPr>
              <a:t> operating point under the </a:t>
            </a:r>
            <a:r>
              <a:rPr lang="en-US" b="0" i="0" dirty="0" err="1">
                <a:solidFill>
                  <a:srgbClr val="0D0D0D"/>
                </a:solidFill>
                <a:effectLst/>
              </a:rPr>
              <a:t>InvertGrad</a:t>
            </a:r>
            <a:r>
              <a:rPr lang="en-US" b="0" i="0" dirty="0">
                <a:solidFill>
                  <a:srgbClr val="0D0D0D"/>
                </a:solidFill>
                <a:effectLst/>
              </a:rPr>
              <a:t> attack, falsely categorized with desired defenses, potentially leading to a false sense of security</a:t>
            </a:r>
          </a:p>
          <a:p>
            <a:pPr marL="285750" indent="-285750">
              <a:buFont typeface="Arial" panose="020B0604020202020204" pitchFamily="34" charset="0"/>
              <a:buChar char="•"/>
            </a:pPr>
            <a:r>
              <a:rPr lang="en-US" b="0" i="0" dirty="0">
                <a:solidFill>
                  <a:srgbClr val="0D0D0D"/>
                </a:solidFill>
                <a:effectLst/>
              </a:rPr>
              <a:t>However, the three defense schemes effectively countered the </a:t>
            </a:r>
            <a:r>
              <a:rPr lang="en-US" b="0" i="0" dirty="0" err="1">
                <a:solidFill>
                  <a:srgbClr val="0D0D0D"/>
                </a:solidFill>
                <a:effectLst/>
              </a:rPr>
              <a:t>InvertGrad</a:t>
            </a:r>
            <a:r>
              <a:rPr lang="en-US" b="0" i="0" dirty="0">
                <a:solidFill>
                  <a:srgbClr val="0D0D0D"/>
                </a:solidFill>
                <a:effectLst/>
              </a:rPr>
              <a:t> attack, indicating their efficacy as desired defenses.</a:t>
            </a:r>
          </a:p>
          <a:p>
            <a:pPr marL="285750" indent="-285750">
              <a:buFont typeface="Arial" panose="020B0604020202020204" pitchFamily="34" charset="0"/>
              <a:buChar char="•"/>
            </a:pPr>
            <a:r>
              <a:rPr lang="en-US" b="0" i="0" dirty="0">
                <a:solidFill>
                  <a:srgbClr val="0D0D0D"/>
                </a:solidFill>
                <a:effectLst/>
              </a:rPr>
              <a:t>The proposed ROG attack shifts the achievable utility–privacy region to the bottom left</a:t>
            </a:r>
            <a:r>
              <a:rPr lang="en-IN" b="0" i="0" dirty="0">
                <a:solidFill>
                  <a:srgbClr val="0D0D0D"/>
                </a:solidFill>
                <a:effectLst/>
              </a:rPr>
              <a:t>.</a:t>
            </a:r>
            <a:endParaRPr lang="en-US" b="0" i="0" dirty="0">
              <a:solidFill>
                <a:srgbClr val="0D0D0D"/>
              </a:solidFill>
              <a:effectLst/>
            </a:endParaRPr>
          </a:p>
        </p:txBody>
      </p:sp>
    </p:spTree>
    <p:extLst>
      <p:ext uri="{BB962C8B-B14F-4D97-AF65-F5344CB8AC3E}">
        <p14:creationId xmlns:p14="http://schemas.microsoft.com/office/powerpoint/2010/main" val="22065885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F21996-3597-7984-513A-C686C5585CA3}"/>
              </a:ext>
            </a:extLst>
          </p:cNvPr>
          <p:cNvSpPr>
            <a:spLocks noGrp="1"/>
          </p:cNvSpPr>
          <p:nvPr>
            <p:ph type="title"/>
          </p:nvPr>
        </p:nvSpPr>
        <p:spPr/>
        <p:txBody>
          <a:bodyPr/>
          <a:lstStyle/>
          <a:p>
            <a:r>
              <a:rPr lang="en-US" u="sng" dirty="0"/>
              <a:t>S</a:t>
            </a:r>
            <a:r>
              <a:rPr lang="en-US" dirty="0"/>
              <a:t>emantic Level Attack Variant: ROG</a:t>
            </a:r>
            <a:r>
              <a:rPr lang="en-US" u="sng" dirty="0"/>
              <a:t>S</a:t>
            </a:r>
            <a:endParaRPr lang="en-IN" u="sng" dirty="0"/>
          </a:p>
        </p:txBody>
      </p:sp>
      <p:pic>
        <p:nvPicPr>
          <p:cNvPr id="5" name="Content Placeholder 4">
            <a:extLst>
              <a:ext uri="{FF2B5EF4-FFF2-40B4-BE49-F238E27FC236}">
                <a16:creationId xmlns:a16="http://schemas.microsoft.com/office/drawing/2014/main" id="{06849054-08FD-E5E7-F078-05356D21A35B}"/>
              </a:ext>
            </a:extLst>
          </p:cNvPr>
          <p:cNvPicPr>
            <a:picLocks noGrp="1" noChangeAspect="1"/>
          </p:cNvPicPr>
          <p:nvPr>
            <p:ph idx="1"/>
          </p:nvPr>
        </p:nvPicPr>
        <p:blipFill>
          <a:blip r:embed="rId2"/>
          <a:stretch>
            <a:fillRect/>
          </a:stretch>
        </p:blipFill>
        <p:spPr>
          <a:xfrm>
            <a:off x="1941342" y="1632585"/>
            <a:ext cx="8667750" cy="2838450"/>
          </a:xfrm>
        </p:spPr>
      </p:pic>
      <p:sp>
        <p:nvSpPr>
          <p:cNvPr id="6" name="TextBox 5">
            <a:extLst>
              <a:ext uri="{FF2B5EF4-FFF2-40B4-BE49-F238E27FC236}">
                <a16:creationId xmlns:a16="http://schemas.microsoft.com/office/drawing/2014/main" id="{02238968-DE89-1E8D-5C1E-0B7AD899AB09}"/>
              </a:ext>
            </a:extLst>
          </p:cNvPr>
          <p:cNvSpPr txBox="1"/>
          <p:nvPr/>
        </p:nvSpPr>
        <p:spPr>
          <a:xfrm>
            <a:off x="1686756" y="4758432"/>
            <a:ext cx="7661429" cy="1477328"/>
          </a:xfrm>
          <a:prstGeom prst="rect">
            <a:avLst/>
          </a:prstGeom>
          <a:noFill/>
        </p:spPr>
        <p:txBody>
          <a:bodyPr wrap="square" rtlCol="0">
            <a:spAutoFit/>
          </a:bodyPr>
          <a:lstStyle/>
          <a:p>
            <a:pPr marL="285750" indent="-285750">
              <a:buFont typeface="Arial" panose="020B0604020202020204" pitchFamily="34" charset="0"/>
              <a:buChar char="•"/>
            </a:pPr>
            <a:r>
              <a:rPr lang="en-US" b="0" i="0" dirty="0">
                <a:solidFill>
                  <a:srgbClr val="0D0D0D"/>
                </a:solidFill>
                <a:effectLst/>
              </a:rPr>
              <a:t>ROGS employs pretrained generative models like </a:t>
            </a:r>
            <a:r>
              <a:rPr lang="en-US" b="0" i="0" dirty="0" err="1">
                <a:solidFill>
                  <a:srgbClr val="0D0D0D"/>
                </a:solidFill>
                <a:effectLst/>
              </a:rPr>
              <a:t>BigGAN</a:t>
            </a:r>
            <a:r>
              <a:rPr lang="en-US" b="0" i="0" dirty="0">
                <a:solidFill>
                  <a:srgbClr val="0D0D0D"/>
                </a:solidFill>
                <a:effectLst/>
              </a:rPr>
              <a:t> for higher-level image reconstruction, preserving knowledge and semantics.</a:t>
            </a:r>
          </a:p>
          <a:p>
            <a:pPr marL="285750" indent="-285750">
              <a:buFont typeface="Arial" panose="020B0604020202020204" pitchFamily="34" charset="0"/>
              <a:buChar char="•"/>
            </a:pPr>
            <a:r>
              <a:rPr lang="en-US" b="0" i="0" dirty="0">
                <a:solidFill>
                  <a:srgbClr val="0D0D0D"/>
                </a:solidFill>
                <a:effectLst/>
              </a:rPr>
              <a:t>It aims to reconstruct images that retain the same knowledge and semantics as the original, broadening the scope of privacy compromise beyond specific attributes like gender or age.</a:t>
            </a:r>
            <a:endParaRPr lang="en-IN" dirty="0"/>
          </a:p>
        </p:txBody>
      </p:sp>
    </p:spTree>
    <p:extLst>
      <p:ext uri="{BB962C8B-B14F-4D97-AF65-F5344CB8AC3E}">
        <p14:creationId xmlns:p14="http://schemas.microsoft.com/office/powerpoint/2010/main" val="8123416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85FB74-D926-649A-D643-195AAB963880}"/>
              </a:ext>
            </a:extLst>
          </p:cNvPr>
          <p:cNvSpPr>
            <a:spLocks noGrp="1"/>
          </p:cNvSpPr>
          <p:nvPr>
            <p:ph type="title"/>
          </p:nvPr>
        </p:nvSpPr>
        <p:spPr/>
        <p:txBody>
          <a:bodyPr/>
          <a:lstStyle/>
          <a:p>
            <a:r>
              <a:rPr lang="en-US" dirty="0"/>
              <a:t>Limitations</a:t>
            </a:r>
            <a:endParaRPr lang="en-IN" dirty="0"/>
          </a:p>
        </p:txBody>
      </p:sp>
      <p:sp>
        <p:nvSpPr>
          <p:cNvPr id="3" name="Content Placeholder 2">
            <a:extLst>
              <a:ext uri="{FF2B5EF4-FFF2-40B4-BE49-F238E27FC236}">
                <a16:creationId xmlns:a16="http://schemas.microsoft.com/office/drawing/2014/main" id="{76E863B6-D7D2-667D-F30F-B4276509A610}"/>
              </a:ext>
            </a:extLst>
          </p:cNvPr>
          <p:cNvSpPr>
            <a:spLocks noGrp="1"/>
          </p:cNvSpPr>
          <p:nvPr>
            <p:ph idx="1"/>
          </p:nvPr>
        </p:nvSpPr>
        <p:spPr>
          <a:xfrm>
            <a:off x="838200" y="1825625"/>
            <a:ext cx="4719221" cy="4351338"/>
          </a:xfrm>
        </p:spPr>
        <p:txBody>
          <a:bodyPr>
            <a:normAutofit/>
          </a:bodyPr>
          <a:lstStyle/>
          <a:p>
            <a:pPr algn="l">
              <a:buFont typeface="Arial" panose="020B0604020202020204" pitchFamily="34" charset="0"/>
              <a:buChar char="•"/>
            </a:pPr>
            <a:r>
              <a:rPr lang="en-US" sz="2000" b="1" i="0" dirty="0">
                <a:solidFill>
                  <a:srgbClr val="0D0D0D"/>
                </a:solidFill>
                <a:effectLst/>
              </a:rPr>
              <a:t>Challenges in Complex Scenarios</a:t>
            </a:r>
            <a:r>
              <a:rPr lang="en-US" sz="2000" b="0" i="0" dirty="0">
                <a:solidFill>
                  <a:srgbClr val="0D0D0D"/>
                </a:solidFill>
                <a:effectLst/>
              </a:rPr>
              <a:t>: ROGS may struggle with reconstructing images containing intricate compositions or multiple dominant objects, hindering successful convergence.</a:t>
            </a:r>
          </a:p>
          <a:p>
            <a:pPr algn="l">
              <a:buFont typeface="Arial" panose="020B0604020202020204" pitchFamily="34" charset="0"/>
              <a:buChar char="•"/>
            </a:pPr>
            <a:r>
              <a:rPr lang="en-US" sz="2000" b="1" i="0" dirty="0">
                <a:solidFill>
                  <a:srgbClr val="0D0D0D"/>
                </a:solidFill>
                <a:effectLst/>
              </a:rPr>
              <a:t>Identification of Human Faces</a:t>
            </a:r>
            <a:r>
              <a:rPr lang="en-US" sz="2000" b="0" i="0" dirty="0">
                <a:solidFill>
                  <a:srgbClr val="0D0D0D"/>
                </a:solidFill>
                <a:effectLst/>
              </a:rPr>
              <a:t>: Reconstructions involving human faces may fail to accurately reveal identities, impacting applications such as facial data analysis.</a:t>
            </a:r>
          </a:p>
          <a:p>
            <a:endParaRPr lang="en-IN" dirty="0"/>
          </a:p>
        </p:txBody>
      </p:sp>
      <p:pic>
        <p:nvPicPr>
          <p:cNvPr id="7" name="Picture 6">
            <a:extLst>
              <a:ext uri="{FF2B5EF4-FFF2-40B4-BE49-F238E27FC236}">
                <a16:creationId xmlns:a16="http://schemas.microsoft.com/office/drawing/2014/main" id="{D385CB4C-19D1-5329-84A2-AA33AD3739DE}"/>
              </a:ext>
            </a:extLst>
          </p:cNvPr>
          <p:cNvPicPr>
            <a:picLocks noChangeAspect="1"/>
          </p:cNvPicPr>
          <p:nvPr/>
        </p:nvPicPr>
        <p:blipFill>
          <a:blip r:embed="rId2"/>
          <a:stretch>
            <a:fillRect/>
          </a:stretch>
        </p:blipFill>
        <p:spPr>
          <a:xfrm>
            <a:off x="5789350" y="1706979"/>
            <a:ext cx="5394397" cy="2888418"/>
          </a:xfrm>
          <a:prstGeom prst="rect">
            <a:avLst/>
          </a:prstGeom>
        </p:spPr>
      </p:pic>
    </p:spTree>
    <p:extLst>
      <p:ext uri="{BB962C8B-B14F-4D97-AF65-F5344CB8AC3E}">
        <p14:creationId xmlns:p14="http://schemas.microsoft.com/office/powerpoint/2010/main" val="39275870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AA54B6-4350-3106-8A8D-2367F003071C}"/>
              </a:ext>
            </a:extLst>
          </p:cNvPr>
          <p:cNvSpPr>
            <a:spLocks noGrp="1"/>
          </p:cNvSpPr>
          <p:nvPr>
            <p:ph type="title"/>
          </p:nvPr>
        </p:nvSpPr>
        <p:spPr/>
        <p:txBody>
          <a:bodyPr/>
          <a:lstStyle/>
          <a:p>
            <a:r>
              <a:rPr lang="en-IN" dirty="0"/>
              <a:t>Conclusion</a:t>
            </a:r>
          </a:p>
        </p:txBody>
      </p:sp>
      <p:sp>
        <p:nvSpPr>
          <p:cNvPr id="3" name="Content Placeholder 2">
            <a:extLst>
              <a:ext uri="{FF2B5EF4-FFF2-40B4-BE49-F238E27FC236}">
                <a16:creationId xmlns:a16="http://schemas.microsoft.com/office/drawing/2014/main" id="{7CBBF56D-4CEF-F1C9-0145-AE46FCBC9246}"/>
              </a:ext>
            </a:extLst>
          </p:cNvPr>
          <p:cNvSpPr>
            <a:spLocks noGrp="1"/>
          </p:cNvSpPr>
          <p:nvPr>
            <p:ph idx="1"/>
          </p:nvPr>
        </p:nvSpPr>
        <p:spPr/>
        <p:txBody>
          <a:bodyPr/>
          <a:lstStyle/>
          <a:p>
            <a:r>
              <a:rPr lang="en-IN" dirty="0"/>
              <a:t>The authors studied privacy leakage under various obfuscation mechanisms in federated learning.</a:t>
            </a:r>
          </a:p>
          <a:p>
            <a:r>
              <a:rPr lang="en-IN" dirty="0"/>
              <a:t>Proposed an attack framework, which shows that</a:t>
            </a:r>
          </a:p>
          <a:p>
            <a:pPr lvl="1"/>
            <a:r>
              <a:rPr lang="en-IN" dirty="0"/>
              <a:t>Compressed gradient: does not protect privacy inherently.</a:t>
            </a:r>
          </a:p>
          <a:p>
            <a:pPr lvl="1"/>
            <a:r>
              <a:rPr lang="en-IN" dirty="0"/>
              <a:t>Noisy gradient (DP): bad trade off between utility &amp; privacy.</a:t>
            </a:r>
          </a:p>
        </p:txBody>
      </p:sp>
    </p:spTree>
    <p:extLst>
      <p:ext uri="{BB962C8B-B14F-4D97-AF65-F5344CB8AC3E}">
        <p14:creationId xmlns:p14="http://schemas.microsoft.com/office/powerpoint/2010/main" val="6971052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B427F4-F684-FC02-96B2-1E1F7DEF3D64}"/>
              </a:ext>
            </a:extLst>
          </p:cNvPr>
          <p:cNvSpPr>
            <a:spLocks noGrp="1"/>
          </p:cNvSpPr>
          <p:nvPr>
            <p:ph type="title"/>
          </p:nvPr>
        </p:nvSpPr>
        <p:spPr/>
        <p:txBody>
          <a:bodyPr/>
          <a:lstStyle/>
          <a:p>
            <a:r>
              <a:rPr lang="en-IN" dirty="0"/>
              <a:t>Future Scope</a:t>
            </a:r>
          </a:p>
        </p:txBody>
      </p:sp>
      <p:sp>
        <p:nvSpPr>
          <p:cNvPr id="3" name="Content Placeholder 2">
            <a:extLst>
              <a:ext uri="{FF2B5EF4-FFF2-40B4-BE49-F238E27FC236}">
                <a16:creationId xmlns:a16="http://schemas.microsoft.com/office/drawing/2014/main" id="{4E339CAF-1FD5-D74E-F21F-2A4C5426496B}"/>
              </a:ext>
            </a:extLst>
          </p:cNvPr>
          <p:cNvSpPr>
            <a:spLocks noGrp="1"/>
          </p:cNvSpPr>
          <p:nvPr>
            <p:ph idx="1"/>
          </p:nvPr>
        </p:nvSpPr>
        <p:spPr/>
        <p:txBody>
          <a:bodyPr/>
          <a:lstStyle/>
          <a:p>
            <a:pPr algn="l">
              <a:buFont typeface="Arial" panose="020B0604020202020204" pitchFamily="34" charset="0"/>
              <a:buChar char="•"/>
            </a:pPr>
            <a:r>
              <a:rPr lang="en-US" b="1" i="0" dirty="0">
                <a:solidFill>
                  <a:srgbClr val="0D0D0D"/>
                </a:solidFill>
                <a:effectLst/>
              </a:rPr>
              <a:t>Hybrid Defense Strategies</a:t>
            </a:r>
            <a:r>
              <a:rPr lang="en-US" b="0" i="0" dirty="0">
                <a:solidFill>
                  <a:srgbClr val="0D0D0D"/>
                </a:solidFill>
                <a:effectLst/>
              </a:rPr>
              <a:t>: Investigate trade-offs between utility and privacy by combining multiple defense mechanisms for enhanced protection. </a:t>
            </a:r>
          </a:p>
          <a:p>
            <a:pPr algn="l">
              <a:buFont typeface="Arial" panose="020B0604020202020204" pitchFamily="34" charset="0"/>
              <a:buChar char="•"/>
            </a:pPr>
            <a:r>
              <a:rPr lang="en-US" b="1" i="0" dirty="0">
                <a:solidFill>
                  <a:srgbClr val="0D0D0D"/>
                </a:solidFill>
                <a:effectLst/>
              </a:rPr>
              <a:t>Broadening Privacy Research</a:t>
            </a:r>
            <a:r>
              <a:rPr lang="en-US" b="0" i="0" dirty="0">
                <a:solidFill>
                  <a:srgbClr val="0D0D0D"/>
                </a:solidFill>
                <a:effectLst/>
              </a:rPr>
              <a:t>: Extend studies beyond image classification to uncover privacy leakage in diverse applications, offering valuable insights to the research community.</a:t>
            </a:r>
          </a:p>
          <a:p>
            <a:endParaRPr lang="en-IN" dirty="0"/>
          </a:p>
        </p:txBody>
      </p:sp>
    </p:spTree>
    <p:extLst>
      <p:ext uri="{BB962C8B-B14F-4D97-AF65-F5344CB8AC3E}">
        <p14:creationId xmlns:p14="http://schemas.microsoft.com/office/powerpoint/2010/main" val="267903373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7F6161-5A0E-D1CD-7F48-1BDEDDBBD57A}"/>
              </a:ext>
            </a:extLst>
          </p:cNvPr>
          <p:cNvSpPr>
            <a:spLocks noGrp="1"/>
          </p:cNvSpPr>
          <p:nvPr>
            <p:ph type="title"/>
          </p:nvPr>
        </p:nvSpPr>
        <p:spPr/>
        <p:txBody>
          <a:bodyPr/>
          <a:lstStyle/>
          <a:p>
            <a:r>
              <a:rPr lang="en-US" dirty="0"/>
              <a:t>References</a:t>
            </a:r>
            <a:endParaRPr lang="en-IN" dirty="0"/>
          </a:p>
        </p:txBody>
      </p:sp>
      <p:sp>
        <p:nvSpPr>
          <p:cNvPr id="3" name="Content Placeholder 2">
            <a:extLst>
              <a:ext uri="{FF2B5EF4-FFF2-40B4-BE49-F238E27FC236}">
                <a16:creationId xmlns:a16="http://schemas.microsoft.com/office/drawing/2014/main" id="{F0242943-3C53-E5D1-D41D-C27BE270EB87}"/>
              </a:ext>
            </a:extLst>
          </p:cNvPr>
          <p:cNvSpPr>
            <a:spLocks noGrp="1"/>
          </p:cNvSpPr>
          <p:nvPr>
            <p:ph idx="1"/>
          </p:nvPr>
        </p:nvSpPr>
        <p:spPr/>
        <p:txBody>
          <a:bodyPr/>
          <a:lstStyle/>
          <a:p>
            <a:r>
              <a:rPr lang="en-IN" dirty="0">
                <a:hlinkClick r:id="rId2"/>
              </a:rPr>
              <a:t>https://www.usenix.org/system/files/usenixsecurity23-yue.pdf</a:t>
            </a:r>
            <a:endParaRPr lang="en-IN" dirty="0"/>
          </a:p>
          <a:p>
            <a:r>
              <a:rPr lang="en-IN" dirty="0">
                <a:hlinkClick r:id="rId3"/>
              </a:rPr>
              <a:t>https://youtu.be/tuz7S77iG4w?feature=shared</a:t>
            </a:r>
            <a:endParaRPr lang="en-IN" dirty="0"/>
          </a:p>
          <a:p>
            <a:r>
              <a:rPr lang="en-IN" dirty="0">
                <a:hlinkClick r:id="rId4"/>
              </a:rPr>
              <a:t>https://flower.ai/docs/framework/tutorial-series-what-is-federated-learning.html</a:t>
            </a:r>
            <a:endParaRPr lang="en-IN" dirty="0"/>
          </a:p>
          <a:p>
            <a:r>
              <a:rPr lang="en-IN" dirty="0">
                <a:hlinkClick r:id="rId5"/>
              </a:rPr>
              <a:t>https://youtu.be/X8YYWunttOY?si=4-sWzeuPOgwkKwOY</a:t>
            </a:r>
            <a:endParaRPr lang="en-IN" dirty="0"/>
          </a:p>
          <a:p>
            <a:endParaRPr lang="en-IN" dirty="0"/>
          </a:p>
          <a:p>
            <a:endParaRPr lang="en-IN" dirty="0"/>
          </a:p>
        </p:txBody>
      </p:sp>
    </p:spTree>
    <p:extLst>
      <p:ext uri="{BB962C8B-B14F-4D97-AF65-F5344CB8AC3E}">
        <p14:creationId xmlns:p14="http://schemas.microsoft.com/office/powerpoint/2010/main" val="27547157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D72B968-BAF1-7835-D921-D9001F08D328}"/>
              </a:ext>
            </a:extLst>
          </p:cNvPr>
          <p:cNvSpPr>
            <a:spLocks noGrp="1"/>
          </p:cNvSpPr>
          <p:nvPr>
            <p:ph idx="1"/>
          </p:nvPr>
        </p:nvSpPr>
        <p:spPr>
          <a:xfrm>
            <a:off x="838200" y="532660"/>
            <a:ext cx="10515600" cy="5644303"/>
          </a:xfrm>
        </p:spPr>
        <p:txBody>
          <a:bodyPr>
            <a:normAutofit/>
          </a:bodyPr>
          <a:lstStyle/>
          <a:p>
            <a:pPr marL="0" indent="0" algn="ctr">
              <a:buNone/>
            </a:pPr>
            <a:endParaRPr lang="en-IN" sz="5400" dirty="0"/>
          </a:p>
          <a:p>
            <a:pPr marL="0" indent="0" algn="ctr">
              <a:buNone/>
            </a:pPr>
            <a:endParaRPr lang="en-IN" sz="5400" dirty="0"/>
          </a:p>
          <a:p>
            <a:pPr marL="0" indent="0" algn="ctr">
              <a:buNone/>
            </a:pPr>
            <a:endParaRPr lang="en-IN" sz="5400" dirty="0"/>
          </a:p>
          <a:p>
            <a:pPr marL="0" indent="0" algn="ctr">
              <a:buNone/>
            </a:pPr>
            <a:r>
              <a:rPr lang="en-IN" sz="5400" dirty="0"/>
              <a:t>Thankyou ! </a:t>
            </a:r>
          </a:p>
        </p:txBody>
      </p:sp>
    </p:spTree>
    <p:extLst>
      <p:ext uri="{BB962C8B-B14F-4D97-AF65-F5344CB8AC3E}">
        <p14:creationId xmlns:p14="http://schemas.microsoft.com/office/powerpoint/2010/main" val="35390086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6B5BB6-91CC-8FBA-7497-3435EAEC8FA6}"/>
              </a:ext>
            </a:extLst>
          </p:cNvPr>
          <p:cNvSpPr>
            <a:spLocks noGrp="1"/>
          </p:cNvSpPr>
          <p:nvPr>
            <p:ph type="title"/>
          </p:nvPr>
        </p:nvSpPr>
        <p:spPr>
          <a:xfrm>
            <a:off x="838200" y="500062"/>
            <a:ext cx="10515600" cy="1325563"/>
          </a:xfrm>
        </p:spPr>
        <p:txBody>
          <a:bodyPr/>
          <a:lstStyle/>
          <a:p>
            <a:r>
              <a:rPr lang="en-US" dirty="0"/>
              <a:t>What is Federated Learning ?</a:t>
            </a:r>
            <a:endParaRPr lang="en-IN" dirty="0"/>
          </a:p>
        </p:txBody>
      </p:sp>
      <p:graphicFrame>
        <p:nvGraphicFramePr>
          <p:cNvPr id="4" name="Content Placeholder 3">
            <a:extLst>
              <a:ext uri="{FF2B5EF4-FFF2-40B4-BE49-F238E27FC236}">
                <a16:creationId xmlns:a16="http://schemas.microsoft.com/office/drawing/2014/main" id="{D8E0DB8B-A515-C254-0141-BFB9F01653B0}"/>
              </a:ext>
            </a:extLst>
          </p:cNvPr>
          <p:cNvGraphicFramePr>
            <a:graphicFrameLocks noGrp="1"/>
          </p:cNvGraphicFramePr>
          <p:nvPr>
            <p:ph idx="1"/>
            <p:extLst>
              <p:ext uri="{D42A27DB-BD31-4B8C-83A1-F6EECF244321}">
                <p14:modId xmlns:p14="http://schemas.microsoft.com/office/powerpoint/2010/main" val="230711061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795725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67C7DD-ACE3-1311-3481-5C471A1C62AA}"/>
              </a:ext>
            </a:extLst>
          </p:cNvPr>
          <p:cNvSpPr>
            <a:spLocks noGrp="1"/>
          </p:cNvSpPr>
          <p:nvPr>
            <p:ph type="title"/>
          </p:nvPr>
        </p:nvSpPr>
        <p:spPr/>
        <p:txBody>
          <a:bodyPr>
            <a:normAutofit/>
          </a:bodyPr>
          <a:lstStyle/>
          <a:p>
            <a:pPr algn="l"/>
            <a:r>
              <a:rPr lang="en-US" i="0" dirty="0">
                <a:solidFill>
                  <a:srgbClr val="000000"/>
                </a:solidFill>
                <a:effectLst/>
              </a:rPr>
              <a:t>Federated Learning in Five </a:t>
            </a:r>
            <a:r>
              <a:rPr lang="en-US" dirty="0">
                <a:solidFill>
                  <a:srgbClr val="000000"/>
                </a:solidFill>
              </a:rPr>
              <a:t>S</a:t>
            </a:r>
            <a:r>
              <a:rPr lang="en-US" i="0" dirty="0">
                <a:solidFill>
                  <a:srgbClr val="000000"/>
                </a:solidFill>
                <a:effectLst/>
              </a:rPr>
              <a:t>teps</a:t>
            </a:r>
          </a:p>
        </p:txBody>
      </p:sp>
      <p:pic>
        <p:nvPicPr>
          <p:cNvPr id="5" name="Content Placeholder 4">
            <a:extLst>
              <a:ext uri="{FF2B5EF4-FFF2-40B4-BE49-F238E27FC236}">
                <a16:creationId xmlns:a16="http://schemas.microsoft.com/office/drawing/2014/main" id="{00B44B62-4E22-3B2A-7919-054F39D6D8CB}"/>
              </a:ext>
            </a:extLst>
          </p:cNvPr>
          <p:cNvPicPr>
            <a:picLocks noGrp="1" noChangeAspect="1"/>
          </p:cNvPicPr>
          <p:nvPr>
            <p:ph idx="1"/>
          </p:nvPr>
        </p:nvPicPr>
        <p:blipFill>
          <a:blip r:embed="rId2"/>
          <a:stretch>
            <a:fillRect/>
          </a:stretch>
        </p:blipFill>
        <p:spPr>
          <a:xfrm>
            <a:off x="3751566" y="2197033"/>
            <a:ext cx="2015897" cy="1773607"/>
          </a:xfrm>
        </p:spPr>
      </p:pic>
      <p:pic>
        <p:nvPicPr>
          <p:cNvPr id="7" name="Picture 6">
            <a:extLst>
              <a:ext uri="{FF2B5EF4-FFF2-40B4-BE49-F238E27FC236}">
                <a16:creationId xmlns:a16="http://schemas.microsoft.com/office/drawing/2014/main" id="{EF577EF3-8990-08D4-60BE-B908A7B542F6}"/>
              </a:ext>
            </a:extLst>
          </p:cNvPr>
          <p:cNvPicPr>
            <a:picLocks noChangeAspect="1"/>
          </p:cNvPicPr>
          <p:nvPr/>
        </p:nvPicPr>
        <p:blipFill>
          <a:blip r:embed="rId3"/>
          <a:stretch>
            <a:fillRect/>
          </a:stretch>
        </p:blipFill>
        <p:spPr>
          <a:xfrm>
            <a:off x="6629614" y="2139466"/>
            <a:ext cx="1690511" cy="1847708"/>
          </a:xfrm>
          <a:prstGeom prst="rect">
            <a:avLst/>
          </a:prstGeom>
        </p:spPr>
      </p:pic>
      <p:pic>
        <p:nvPicPr>
          <p:cNvPr id="9" name="Picture 8">
            <a:extLst>
              <a:ext uri="{FF2B5EF4-FFF2-40B4-BE49-F238E27FC236}">
                <a16:creationId xmlns:a16="http://schemas.microsoft.com/office/drawing/2014/main" id="{47A25714-C3A5-95A4-ED66-3F187B26DCD2}"/>
              </a:ext>
            </a:extLst>
          </p:cNvPr>
          <p:cNvPicPr>
            <a:picLocks noChangeAspect="1"/>
          </p:cNvPicPr>
          <p:nvPr/>
        </p:nvPicPr>
        <p:blipFill>
          <a:blip r:embed="rId4"/>
          <a:stretch>
            <a:fillRect/>
          </a:stretch>
        </p:blipFill>
        <p:spPr>
          <a:xfrm>
            <a:off x="9274321" y="2133682"/>
            <a:ext cx="1690511" cy="1831174"/>
          </a:xfrm>
          <a:prstGeom prst="rect">
            <a:avLst/>
          </a:prstGeom>
        </p:spPr>
      </p:pic>
      <p:pic>
        <p:nvPicPr>
          <p:cNvPr id="16" name="Picture 15">
            <a:extLst>
              <a:ext uri="{FF2B5EF4-FFF2-40B4-BE49-F238E27FC236}">
                <a16:creationId xmlns:a16="http://schemas.microsoft.com/office/drawing/2014/main" id="{9EF964BE-82FB-EE7F-CD50-DA72AAACFCE3}"/>
              </a:ext>
            </a:extLst>
          </p:cNvPr>
          <p:cNvPicPr>
            <a:picLocks noChangeAspect="1"/>
          </p:cNvPicPr>
          <p:nvPr/>
        </p:nvPicPr>
        <p:blipFill>
          <a:blip r:embed="rId5"/>
          <a:stretch>
            <a:fillRect/>
          </a:stretch>
        </p:blipFill>
        <p:spPr>
          <a:xfrm>
            <a:off x="993903" y="2139466"/>
            <a:ext cx="1690314" cy="1831174"/>
          </a:xfrm>
          <a:prstGeom prst="rect">
            <a:avLst/>
          </a:prstGeom>
        </p:spPr>
      </p:pic>
      <p:sp>
        <p:nvSpPr>
          <p:cNvPr id="17" name="TextBox 16">
            <a:extLst>
              <a:ext uri="{FF2B5EF4-FFF2-40B4-BE49-F238E27FC236}">
                <a16:creationId xmlns:a16="http://schemas.microsoft.com/office/drawing/2014/main" id="{141077CC-F70B-9537-7001-BA2854D3E2E9}"/>
              </a:ext>
            </a:extLst>
          </p:cNvPr>
          <p:cNvSpPr txBox="1"/>
          <p:nvPr/>
        </p:nvSpPr>
        <p:spPr>
          <a:xfrm>
            <a:off x="838199" y="4320583"/>
            <a:ext cx="2201333" cy="2031325"/>
          </a:xfrm>
          <a:prstGeom prst="rect">
            <a:avLst/>
          </a:prstGeom>
          <a:noFill/>
        </p:spPr>
        <p:txBody>
          <a:bodyPr wrap="square" rtlCol="0">
            <a:spAutoFit/>
          </a:bodyPr>
          <a:lstStyle/>
          <a:p>
            <a:r>
              <a:rPr lang="en-IN" i="0" dirty="0">
                <a:solidFill>
                  <a:srgbClr val="000000"/>
                </a:solidFill>
                <a:effectLst/>
              </a:rPr>
              <a:t>Step 1: Initialize global model</a:t>
            </a:r>
          </a:p>
          <a:p>
            <a:r>
              <a:rPr lang="en-US" i="0" dirty="0">
                <a:solidFill>
                  <a:srgbClr val="000000"/>
                </a:solidFill>
                <a:effectLst/>
              </a:rPr>
              <a:t>Send model to a number of connected organizations/devices (client nodes)</a:t>
            </a:r>
          </a:p>
          <a:p>
            <a:endParaRPr lang="en-IN" dirty="0"/>
          </a:p>
        </p:txBody>
      </p:sp>
      <p:sp>
        <p:nvSpPr>
          <p:cNvPr id="18" name="TextBox 17">
            <a:extLst>
              <a:ext uri="{FF2B5EF4-FFF2-40B4-BE49-F238E27FC236}">
                <a16:creationId xmlns:a16="http://schemas.microsoft.com/office/drawing/2014/main" id="{81579DC7-404B-6CDE-88FC-C13151291D4E}"/>
              </a:ext>
            </a:extLst>
          </p:cNvPr>
          <p:cNvSpPr txBox="1"/>
          <p:nvPr/>
        </p:nvSpPr>
        <p:spPr>
          <a:xfrm>
            <a:off x="3338005" y="4419418"/>
            <a:ext cx="2641600" cy="1200329"/>
          </a:xfrm>
          <a:prstGeom prst="rect">
            <a:avLst/>
          </a:prstGeom>
          <a:noFill/>
        </p:spPr>
        <p:txBody>
          <a:bodyPr wrap="square" rtlCol="0">
            <a:spAutoFit/>
          </a:bodyPr>
          <a:lstStyle/>
          <a:p>
            <a:pPr algn="l"/>
            <a:r>
              <a:rPr lang="en-US" i="0" dirty="0">
                <a:solidFill>
                  <a:srgbClr val="000000"/>
                </a:solidFill>
                <a:effectLst/>
              </a:rPr>
              <a:t>Step 2: Train model locally on the data of each organization/device (client node)</a:t>
            </a:r>
          </a:p>
        </p:txBody>
      </p:sp>
      <p:sp>
        <p:nvSpPr>
          <p:cNvPr id="19" name="TextBox 18">
            <a:extLst>
              <a:ext uri="{FF2B5EF4-FFF2-40B4-BE49-F238E27FC236}">
                <a16:creationId xmlns:a16="http://schemas.microsoft.com/office/drawing/2014/main" id="{2A06E229-AFC7-4322-5845-59525D707C86}"/>
              </a:ext>
            </a:extLst>
          </p:cNvPr>
          <p:cNvSpPr txBox="1"/>
          <p:nvPr/>
        </p:nvSpPr>
        <p:spPr>
          <a:xfrm>
            <a:off x="6278078" y="4500711"/>
            <a:ext cx="2754489" cy="923330"/>
          </a:xfrm>
          <a:prstGeom prst="rect">
            <a:avLst/>
          </a:prstGeom>
          <a:noFill/>
        </p:spPr>
        <p:txBody>
          <a:bodyPr wrap="square" rtlCol="0">
            <a:spAutoFit/>
          </a:bodyPr>
          <a:lstStyle/>
          <a:p>
            <a:r>
              <a:rPr lang="en-US" i="0" dirty="0">
                <a:solidFill>
                  <a:srgbClr val="000000"/>
                </a:solidFill>
                <a:effectLst/>
              </a:rPr>
              <a:t>Step 3: Return model updates back to the server</a:t>
            </a:r>
          </a:p>
          <a:p>
            <a:endParaRPr lang="en-IN" dirty="0"/>
          </a:p>
        </p:txBody>
      </p:sp>
      <p:sp>
        <p:nvSpPr>
          <p:cNvPr id="20" name="TextBox 19">
            <a:extLst>
              <a:ext uri="{FF2B5EF4-FFF2-40B4-BE49-F238E27FC236}">
                <a16:creationId xmlns:a16="http://schemas.microsoft.com/office/drawing/2014/main" id="{F3533A7B-D1E5-1046-7792-5661B2E1DAC1}"/>
              </a:ext>
            </a:extLst>
          </p:cNvPr>
          <p:cNvSpPr txBox="1"/>
          <p:nvPr/>
        </p:nvSpPr>
        <p:spPr>
          <a:xfrm>
            <a:off x="9098958" y="4320583"/>
            <a:ext cx="2041236" cy="2031325"/>
          </a:xfrm>
          <a:prstGeom prst="rect">
            <a:avLst/>
          </a:prstGeom>
          <a:noFill/>
        </p:spPr>
        <p:txBody>
          <a:bodyPr wrap="square" rtlCol="0">
            <a:spAutoFit/>
          </a:bodyPr>
          <a:lstStyle/>
          <a:p>
            <a:r>
              <a:rPr lang="en-US" i="0" dirty="0">
                <a:solidFill>
                  <a:srgbClr val="000000"/>
                </a:solidFill>
                <a:effectLst/>
              </a:rPr>
              <a:t>Step 4: Aggregate model updates into a new global model</a:t>
            </a:r>
          </a:p>
          <a:p>
            <a:r>
              <a:rPr lang="en-US" i="0" dirty="0">
                <a:solidFill>
                  <a:srgbClr val="000000"/>
                </a:solidFill>
                <a:effectLst/>
              </a:rPr>
              <a:t>Repeat steps 1 to 4 until the model converges</a:t>
            </a:r>
          </a:p>
          <a:p>
            <a:endParaRPr lang="en-IN" dirty="0"/>
          </a:p>
        </p:txBody>
      </p:sp>
    </p:spTree>
    <p:extLst>
      <p:ext uri="{BB962C8B-B14F-4D97-AF65-F5344CB8AC3E}">
        <p14:creationId xmlns:p14="http://schemas.microsoft.com/office/powerpoint/2010/main" val="3356810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48321D-583D-BA1A-5051-3A516BD64FD8}"/>
              </a:ext>
            </a:extLst>
          </p:cNvPr>
          <p:cNvSpPr>
            <a:spLocks noGrp="1"/>
          </p:cNvSpPr>
          <p:nvPr>
            <p:ph type="title"/>
          </p:nvPr>
        </p:nvSpPr>
        <p:spPr/>
        <p:txBody>
          <a:bodyPr/>
          <a:lstStyle/>
          <a:p>
            <a:r>
              <a:rPr lang="en-US" dirty="0"/>
              <a:t>Fed Avg</a:t>
            </a:r>
            <a:endParaRPr lang="en-IN" dirty="0"/>
          </a:p>
        </p:txBody>
      </p:sp>
      <p:pic>
        <p:nvPicPr>
          <p:cNvPr id="5" name="Content Placeholder 4">
            <a:extLst>
              <a:ext uri="{FF2B5EF4-FFF2-40B4-BE49-F238E27FC236}">
                <a16:creationId xmlns:a16="http://schemas.microsoft.com/office/drawing/2014/main" id="{7809A62A-3F45-A2A0-E531-EAB9643924CB}"/>
              </a:ext>
            </a:extLst>
          </p:cNvPr>
          <p:cNvPicPr>
            <a:picLocks noGrp="1" noChangeAspect="1"/>
          </p:cNvPicPr>
          <p:nvPr>
            <p:ph idx="1"/>
          </p:nvPr>
        </p:nvPicPr>
        <p:blipFill>
          <a:blip r:embed="rId2"/>
          <a:stretch>
            <a:fillRect/>
          </a:stretch>
        </p:blipFill>
        <p:spPr>
          <a:xfrm>
            <a:off x="2926849" y="1825625"/>
            <a:ext cx="6338301" cy="4351338"/>
          </a:xfrm>
        </p:spPr>
      </p:pic>
    </p:spTree>
    <p:extLst>
      <p:ext uri="{BB962C8B-B14F-4D97-AF65-F5344CB8AC3E}">
        <p14:creationId xmlns:p14="http://schemas.microsoft.com/office/powerpoint/2010/main" val="25208729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06108B-5580-B085-031E-1FC3B6551186}"/>
              </a:ext>
            </a:extLst>
          </p:cNvPr>
          <p:cNvSpPr>
            <a:spLocks noGrp="1"/>
          </p:cNvSpPr>
          <p:nvPr>
            <p:ph type="title"/>
          </p:nvPr>
        </p:nvSpPr>
        <p:spPr/>
        <p:txBody>
          <a:bodyPr>
            <a:noAutofit/>
          </a:bodyPr>
          <a:lstStyle/>
          <a:p>
            <a:pPr algn="ctr"/>
            <a:r>
              <a:rPr lang="en-US" sz="2400" dirty="0"/>
              <a:t>Understanding the title: </a:t>
            </a:r>
            <a:br>
              <a:rPr lang="en-US" sz="2400" dirty="0"/>
            </a:br>
            <a:r>
              <a:rPr lang="en-US" sz="2400" dirty="0"/>
              <a:t>Gradient Obfuscation Gives a False Sense of Security in Federated Learning</a:t>
            </a:r>
            <a:endParaRPr lang="en-IN" sz="2400" dirty="0"/>
          </a:p>
        </p:txBody>
      </p:sp>
      <p:graphicFrame>
        <p:nvGraphicFramePr>
          <p:cNvPr id="4" name="Content Placeholder 3">
            <a:extLst>
              <a:ext uri="{FF2B5EF4-FFF2-40B4-BE49-F238E27FC236}">
                <a16:creationId xmlns:a16="http://schemas.microsoft.com/office/drawing/2014/main" id="{6E7DA13C-1CFC-DA11-C69A-8A9C4C3FF2CA}"/>
              </a:ext>
            </a:extLst>
          </p:cNvPr>
          <p:cNvGraphicFramePr>
            <a:graphicFrameLocks noGrp="1"/>
          </p:cNvGraphicFramePr>
          <p:nvPr>
            <p:ph idx="1"/>
            <p:extLst>
              <p:ext uri="{D42A27DB-BD31-4B8C-83A1-F6EECF244321}">
                <p14:modId xmlns:p14="http://schemas.microsoft.com/office/powerpoint/2010/main" val="4251679812"/>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524075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F09B01-D7FE-49A9-D69F-2E54CC342846}"/>
              </a:ext>
            </a:extLst>
          </p:cNvPr>
          <p:cNvSpPr>
            <a:spLocks noGrp="1"/>
          </p:cNvSpPr>
          <p:nvPr>
            <p:ph type="title"/>
          </p:nvPr>
        </p:nvSpPr>
        <p:spPr/>
        <p:txBody>
          <a:bodyPr>
            <a:normAutofit/>
          </a:bodyPr>
          <a:lstStyle/>
          <a:p>
            <a:pPr algn="l"/>
            <a:r>
              <a:rPr lang="en-US" sz="3600" i="0" dirty="0">
                <a:solidFill>
                  <a:srgbClr val="0D0D0D"/>
                </a:solidFill>
                <a:effectLst/>
              </a:rPr>
              <a:t>Can Privacy be Leaked in Federated Learning?</a:t>
            </a:r>
          </a:p>
        </p:txBody>
      </p:sp>
      <p:sp>
        <p:nvSpPr>
          <p:cNvPr id="3" name="Content Placeholder 2">
            <a:extLst>
              <a:ext uri="{FF2B5EF4-FFF2-40B4-BE49-F238E27FC236}">
                <a16:creationId xmlns:a16="http://schemas.microsoft.com/office/drawing/2014/main" id="{2950A40C-3745-2533-8B5F-F0EF76CD81DA}"/>
              </a:ext>
            </a:extLst>
          </p:cNvPr>
          <p:cNvSpPr>
            <a:spLocks noGrp="1"/>
          </p:cNvSpPr>
          <p:nvPr>
            <p:ph idx="1"/>
          </p:nvPr>
        </p:nvSpPr>
        <p:spPr/>
        <p:txBody>
          <a:bodyPr/>
          <a:lstStyle/>
          <a:p>
            <a:pPr algn="l">
              <a:buFont typeface="Arial" panose="020B0604020202020204" pitchFamily="34" charset="0"/>
              <a:buChar char="•"/>
            </a:pPr>
            <a:r>
              <a:rPr lang="en-US" b="0" i="0" dirty="0">
                <a:solidFill>
                  <a:srgbClr val="0D0D0D"/>
                </a:solidFill>
                <a:effectLst/>
              </a:rPr>
              <a:t>Federated learning facilitates collaboration without sharing raw data.</a:t>
            </a:r>
          </a:p>
          <a:p>
            <a:pPr algn="l">
              <a:buFont typeface="Arial" panose="020B0604020202020204" pitchFamily="34" charset="0"/>
              <a:buChar char="•"/>
            </a:pPr>
            <a:r>
              <a:rPr lang="en-US" b="0" i="0" dirty="0">
                <a:solidFill>
                  <a:srgbClr val="0D0D0D"/>
                </a:solidFill>
                <a:effectLst/>
              </a:rPr>
              <a:t>However, an honest-but-curious server may pose privacy risks.</a:t>
            </a:r>
          </a:p>
          <a:p>
            <a:r>
              <a:rPr lang="en-US" b="0" i="0" dirty="0">
                <a:solidFill>
                  <a:srgbClr val="0D0D0D"/>
                </a:solidFill>
                <a:effectLst/>
              </a:rPr>
              <a:t>Adversaries can potentially reconstruct sensitive data from shared gradients.</a:t>
            </a:r>
          </a:p>
          <a:p>
            <a:r>
              <a:rPr lang="en-US" b="0" i="0" dirty="0">
                <a:solidFill>
                  <a:srgbClr val="0D0D0D"/>
                </a:solidFill>
                <a:effectLst/>
              </a:rPr>
              <a:t>The paper introduces a framework to reconstruct image data from obfuscated gradients in federated learning.</a:t>
            </a:r>
            <a:endParaRPr lang="en-US" dirty="0"/>
          </a:p>
        </p:txBody>
      </p:sp>
    </p:spTree>
    <p:extLst>
      <p:ext uri="{BB962C8B-B14F-4D97-AF65-F5344CB8AC3E}">
        <p14:creationId xmlns:p14="http://schemas.microsoft.com/office/powerpoint/2010/main" val="24467877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363E9-5036-08C7-E6E7-6B26AAE9AA85}"/>
              </a:ext>
            </a:extLst>
          </p:cNvPr>
          <p:cNvSpPr>
            <a:spLocks noGrp="1"/>
          </p:cNvSpPr>
          <p:nvPr>
            <p:ph type="title"/>
          </p:nvPr>
        </p:nvSpPr>
        <p:spPr/>
        <p:txBody>
          <a:bodyPr/>
          <a:lstStyle/>
          <a:p>
            <a:r>
              <a:rPr lang="en-US" dirty="0"/>
              <a:t>Raw data can be reconstructed!</a:t>
            </a:r>
            <a:endParaRPr lang="en-IN" dirty="0"/>
          </a:p>
        </p:txBody>
      </p:sp>
      <p:pic>
        <p:nvPicPr>
          <p:cNvPr id="5" name="Content Placeholder 4">
            <a:extLst>
              <a:ext uri="{FF2B5EF4-FFF2-40B4-BE49-F238E27FC236}">
                <a16:creationId xmlns:a16="http://schemas.microsoft.com/office/drawing/2014/main" id="{E462498C-C83E-EFA3-3C8C-E9A4832289FE}"/>
              </a:ext>
            </a:extLst>
          </p:cNvPr>
          <p:cNvPicPr>
            <a:picLocks noGrp="1" noChangeAspect="1"/>
          </p:cNvPicPr>
          <p:nvPr>
            <p:ph idx="1"/>
          </p:nvPr>
        </p:nvPicPr>
        <p:blipFill>
          <a:blip r:embed="rId2"/>
          <a:stretch>
            <a:fillRect/>
          </a:stretch>
        </p:blipFill>
        <p:spPr>
          <a:xfrm>
            <a:off x="6377128" y="2402673"/>
            <a:ext cx="4671527" cy="2906173"/>
          </a:xfrm>
        </p:spPr>
      </p:pic>
      <p:sp>
        <p:nvSpPr>
          <p:cNvPr id="3" name="TextBox 2">
            <a:extLst>
              <a:ext uri="{FF2B5EF4-FFF2-40B4-BE49-F238E27FC236}">
                <a16:creationId xmlns:a16="http://schemas.microsoft.com/office/drawing/2014/main" id="{7C89D07A-A81A-3B36-3278-66D2779A7E98}"/>
              </a:ext>
            </a:extLst>
          </p:cNvPr>
          <p:cNvSpPr txBox="1"/>
          <p:nvPr/>
        </p:nvSpPr>
        <p:spPr>
          <a:xfrm>
            <a:off x="585926" y="1846555"/>
            <a:ext cx="5228948" cy="3693319"/>
          </a:xfrm>
          <a:prstGeom prst="rect">
            <a:avLst/>
          </a:prstGeom>
          <a:noFill/>
        </p:spPr>
        <p:txBody>
          <a:bodyPr wrap="square" rtlCol="0">
            <a:spAutoFit/>
          </a:bodyPr>
          <a:lstStyle/>
          <a:p>
            <a:endParaRPr lang="en-US" dirty="0"/>
          </a:p>
          <a:p>
            <a:pPr marL="285750" indent="-285750">
              <a:buFont typeface="Arial" panose="020B0604020202020204" pitchFamily="34" charset="0"/>
              <a:buChar char="•"/>
            </a:pPr>
            <a:r>
              <a:rPr lang="en-US" dirty="0"/>
              <a:t> The goal of the attacker is to reconstruct the input data (yellow nodes) while having access to the gradients corresponding to the connections in the first layer of the neural network.</a:t>
            </a:r>
          </a:p>
          <a:p>
            <a:pPr marL="285750" indent="-285750">
              <a:buFont typeface="Arial" panose="020B0604020202020204" pitchFamily="34" charset="0"/>
              <a:buChar char="•"/>
            </a:pPr>
            <a:r>
              <a:rPr lang="en-US" dirty="0"/>
              <a:t>The situation is framed as a system of equations where the attacker knows ten equations (representing the gradients) but only has two unknowns (input yellow nodes), resulting in an overdetermined system.</a:t>
            </a:r>
          </a:p>
          <a:p>
            <a:pPr marL="285750" indent="-285750">
              <a:buFont typeface="Arial" panose="020B0604020202020204" pitchFamily="34" charset="0"/>
              <a:buChar char="•"/>
            </a:pPr>
            <a:r>
              <a:rPr lang="en-US" dirty="0"/>
              <a:t>Despite being overdetermined, the system can still be resolved, allowing the attacker to reconstruct the input data with relatively low error.</a:t>
            </a:r>
            <a:endParaRPr lang="en-IN" dirty="0"/>
          </a:p>
        </p:txBody>
      </p:sp>
    </p:spTree>
    <p:extLst>
      <p:ext uri="{BB962C8B-B14F-4D97-AF65-F5344CB8AC3E}">
        <p14:creationId xmlns:p14="http://schemas.microsoft.com/office/powerpoint/2010/main" val="1581300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F843B7-2200-628F-6585-74DE1D0ABF0B}"/>
              </a:ext>
            </a:extLst>
          </p:cNvPr>
          <p:cNvSpPr>
            <a:spLocks noGrp="1"/>
          </p:cNvSpPr>
          <p:nvPr>
            <p:ph type="title"/>
          </p:nvPr>
        </p:nvSpPr>
        <p:spPr/>
        <p:txBody>
          <a:bodyPr/>
          <a:lstStyle/>
          <a:p>
            <a:r>
              <a:rPr lang="en-US" dirty="0"/>
              <a:t>ROG : Reconstruct from Obfuscated Gradients</a:t>
            </a:r>
            <a:endParaRPr lang="en-IN" dirty="0"/>
          </a:p>
        </p:txBody>
      </p:sp>
      <p:sp>
        <p:nvSpPr>
          <p:cNvPr id="7" name="Content Placeholder 6">
            <a:extLst>
              <a:ext uri="{FF2B5EF4-FFF2-40B4-BE49-F238E27FC236}">
                <a16:creationId xmlns:a16="http://schemas.microsoft.com/office/drawing/2014/main" id="{4AA5AA69-1AC2-0754-7113-F4B77AE47D12}"/>
              </a:ext>
            </a:extLst>
          </p:cNvPr>
          <p:cNvSpPr>
            <a:spLocks noGrp="1"/>
          </p:cNvSpPr>
          <p:nvPr>
            <p:ph idx="1"/>
          </p:nvPr>
        </p:nvSpPr>
        <p:spPr>
          <a:xfrm>
            <a:off x="767179" y="2194803"/>
            <a:ext cx="4014438" cy="2838836"/>
          </a:xfrm>
        </p:spPr>
        <p:txBody>
          <a:bodyPr>
            <a:normAutofit/>
          </a:bodyPr>
          <a:lstStyle/>
          <a:p>
            <a:pPr marL="0" indent="0">
              <a:buNone/>
            </a:pPr>
            <a:r>
              <a:rPr lang="en-US" b="1" dirty="0"/>
              <a:t>Prior Work: </a:t>
            </a:r>
          </a:p>
          <a:p>
            <a:r>
              <a:rPr lang="en-US" sz="2000" b="0" i="0" dirty="0">
                <a:solidFill>
                  <a:srgbClr val="0D0D0D"/>
                </a:solidFill>
                <a:effectLst/>
              </a:rPr>
              <a:t>Prior work proposed schemes to reconstruct images based on the received gradients, but these schemes were ineffective against certain defense mechanisms like federated averaging (</a:t>
            </a:r>
            <a:r>
              <a:rPr lang="en-US" sz="2000" b="0" i="0" dirty="0" err="1">
                <a:solidFill>
                  <a:srgbClr val="0D0D0D"/>
                </a:solidFill>
                <a:effectLst/>
              </a:rPr>
              <a:t>FedAvg</a:t>
            </a:r>
            <a:r>
              <a:rPr lang="en-US" sz="2000" b="0" i="0" dirty="0">
                <a:solidFill>
                  <a:srgbClr val="0D0D0D"/>
                </a:solidFill>
                <a:effectLst/>
              </a:rPr>
              <a:t>).</a:t>
            </a:r>
            <a:endParaRPr lang="en-US" sz="2000" dirty="0"/>
          </a:p>
          <a:p>
            <a:endParaRPr lang="en-IN" dirty="0"/>
          </a:p>
        </p:txBody>
      </p:sp>
      <p:pic>
        <p:nvPicPr>
          <p:cNvPr id="9" name="Picture 8">
            <a:extLst>
              <a:ext uri="{FF2B5EF4-FFF2-40B4-BE49-F238E27FC236}">
                <a16:creationId xmlns:a16="http://schemas.microsoft.com/office/drawing/2014/main" id="{E3D2CD10-262D-CAA2-79D7-BE58E31041A8}"/>
              </a:ext>
            </a:extLst>
          </p:cNvPr>
          <p:cNvPicPr>
            <a:picLocks noChangeAspect="1"/>
          </p:cNvPicPr>
          <p:nvPr/>
        </p:nvPicPr>
        <p:blipFill>
          <a:blip r:embed="rId2"/>
          <a:stretch>
            <a:fillRect/>
          </a:stretch>
        </p:blipFill>
        <p:spPr>
          <a:xfrm>
            <a:off x="5194406" y="1825625"/>
            <a:ext cx="6350822" cy="3928404"/>
          </a:xfrm>
          <a:prstGeom prst="rect">
            <a:avLst/>
          </a:prstGeom>
        </p:spPr>
      </p:pic>
    </p:spTree>
    <p:extLst>
      <p:ext uri="{BB962C8B-B14F-4D97-AF65-F5344CB8AC3E}">
        <p14:creationId xmlns:p14="http://schemas.microsoft.com/office/powerpoint/2010/main" val="34253859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DFC378-A1F9-24D7-A93D-112DD23EB0B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AC0BFD9-034F-16D6-19B2-333A8F59016B}"/>
              </a:ext>
            </a:extLst>
          </p:cNvPr>
          <p:cNvSpPr>
            <a:spLocks noGrp="1"/>
          </p:cNvSpPr>
          <p:nvPr>
            <p:ph type="title"/>
          </p:nvPr>
        </p:nvSpPr>
        <p:spPr>
          <a:xfrm>
            <a:off x="838200" y="199056"/>
            <a:ext cx="10515600" cy="1325563"/>
          </a:xfrm>
        </p:spPr>
        <p:txBody>
          <a:bodyPr/>
          <a:lstStyle/>
          <a:p>
            <a:r>
              <a:rPr lang="en-US" dirty="0"/>
              <a:t>ROG : Reconstruct from Obfuscated Gradients</a:t>
            </a:r>
            <a:endParaRPr lang="en-IN" dirty="0"/>
          </a:p>
        </p:txBody>
      </p:sp>
      <p:pic>
        <p:nvPicPr>
          <p:cNvPr id="6" name="Content Placeholder 5">
            <a:extLst>
              <a:ext uri="{FF2B5EF4-FFF2-40B4-BE49-F238E27FC236}">
                <a16:creationId xmlns:a16="http://schemas.microsoft.com/office/drawing/2014/main" id="{69676528-113C-B3FC-9372-FBBBE8AAD688}"/>
              </a:ext>
            </a:extLst>
          </p:cNvPr>
          <p:cNvPicPr>
            <a:picLocks noGrp="1" noChangeAspect="1"/>
          </p:cNvPicPr>
          <p:nvPr>
            <p:ph idx="1"/>
          </p:nvPr>
        </p:nvPicPr>
        <p:blipFill>
          <a:blip r:embed="rId2"/>
          <a:stretch>
            <a:fillRect/>
          </a:stretch>
        </p:blipFill>
        <p:spPr>
          <a:xfrm>
            <a:off x="4902603" y="1524619"/>
            <a:ext cx="6969801" cy="4250736"/>
          </a:xfrm>
        </p:spPr>
      </p:pic>
      <p:sp>
        <p:nvSpPr>
          <p:cNvPr id="3" name="TextBox 2">
            <a:extLst>
              <a:ext uri="{FF2B5EF4-FFF2-40B4-BE49-F238E27FC236}">
                <a16:creationId xmlns:a16="http://schemas.microsoft.com/office/drawing/2014/main" id="{4E74B6FE-B2A0-7D9F-D5B3-AE136B04DAE2}"/>
              </a:ext>
            </a:extLst>
          </p:cNvPr>
          <p:cNvSpPr txBox="1"/>
          <p:nvPr/>
        </p:nvSpPr>
        <p:spPr>
          <a:xfrm>
            <a:off x="621436" y="1675539"/>
            <a:ext cx="4625266" cy="4678204"/>
          </a:xfrm>
          <a:prstGeom prst="rect">
            <a:avLst/>
          </a:prstGeom>
          <a:noFill/>
        </p:spPr>
        <p:txBody>
          <a:bodyPr wrap="square" rtlCol="0">
            <a:spAutoFit/>
          </a:bodyPr>
          <a:lstStyle/>
          <a:p>
            <a:pPr algn="l"/>
            <a:r>
              <a:rPr lang="en-US" sz="2800" b="1" i="0" dirty="0">
                <a:solidFill>
                  <a:srgbClr val="0D0D0D"/>
                </a:solidFill>
                <a:effectLst/>
              </a:rPr>
              <a:t>Proposed Framework</a:t>
            </a:r>
            <a:r>
              <a:rPr lang="en-US" sz="2800" b="0" i="0" dirty="0">
                <a:solidFill>
                  <a:srgbClr val="0D0D0D"/>
                </a:solidFill>
                <a:effectLst/>
              </a:rPr>
              <a:t>:</a:t>
            </a:r>
          </a:p>
          <a:p>
            <a:pPr marL="285750" indent="-285750" algn="l">
              <a:buFont typeface="Arial" panose="020B0604020202020204" pitchFamily="34" charset="0"/>
              <a:buChar char="•"/>
            </a:pPr>
            <a:r>
              <a:rPr lang="en-US" b="0" i="0" dirty="0">
                <a:solidFill>
                  <a:srgbClr val="0D0D0D"/>
                </a:solidFill>
                <a:effectLst/>
              </a:rPr>
              <a:t>The proposed framework introduces a pair of encoder and decoder.</a:t>
            </a:r>
          </a:p>
          <a:p>
            <a:pPr marL="285750" indent="-285750" algn="l">
              <a:buFont typeface="Arial" panose="020B0604020202020204" pitchFamily="34" charset="0"/>
              <a:buChar char="•"/>
            </a:pPr>
            <a:r>
              <a:rPr lang="en-US" b="0" i="0" dirty="0">
                <a:solidFill>
                  <a:srgbClr val="0D0D0D"/>
                </a:solidFill>
                <a:effectLst/>
              </a:rPr>
              <a:t>Images are first projected into a low-dimensional space by the encoder and then mapped back to the image space by the decoder.</a:t>
            </a:r>
          </a:p>
          <a:p>
            <a:pPr marL="285750" indent="-285750" algn="l">
              <a:buFont typeface="Arial" panose="020B0604020202020204" pitchFamily="34" charset="0"/>
              <a:buChar char="•"/>
            </a:pPr>
            <a:r>
              <a:rPr lang="en-US" b="0" i="0" dirty="0">
                <a:solidFill>
                  <a:srgbClr val="0D0D0D"/>
                </a:solidFill>
                <a:effectLst/>
              </a:rPr>
              <a:t>This framework offers two main benefits:</a:t>
            </a:r>
          </a:p>
          <a:p>
            <a:pPr marL="800100" lvl="1" indent="-342900" algn="l">
              <a:buFont typeface="+mj-lt"/>
              <a:buAutoNum type="arabicPeriod"/>
            </a:pPr>
            <a:r>
              <a:rPr lang="en-US" b="0" i="0" dirty="0">
                <a:solidFill>
                  <a:srgbClr val="0D0D0D"/>
                </a:solidFill>
                <a:effectLst/>
              </a:rPr>
              <a:t>Reducing the number of unknowns, which accelerates the optimization problem by constraining the search space.</a:t>
            </a:r>
          </a:p>
          <a:p>
            <a:pPr marL="800100" lvl="1" indent="-342900" algn="l">
              <a:buFont typeface="+mj-lt"/>
              <a:buAutoNum type="arabicPeriod"/>
            </a:pPr>
            <a:r>
              <a:rPr lang="en-US" b="0" i="0" dirty="0">
                <a:solidFill>
                  <a:srgbClr val="0D0D0D"/>
                </a:solidFill>
                <a:effectLst/>
              </a:rPr>
              <a:t>Providing flexibility in design by allowing the use of various encoder and decoder models, such as GANs or autoencoders.</a:t>
            </a:r>
          </a:p>
        </p:txBody>
      </p:sp>
    </p:spTree>
    <p:extLst>
      <p:ext uri="{BB962C8B-B14F-4D97-AF65-F5344CB8AC3E}">
        <p14:creationId xmlns:p14="http://schemas.microsoft.com/office/powerpoint/2010/main" val="14001692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5633</TotalTime>
  <Words>1186</Words>
  <Application>Microsoft Office PowerPoint</Application>
  <PresentationFormat>Widescreen</PresentationFormat>
  <Paragraphs>94</Paragraphs>
  <Slides>19</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Calibri Light</vt:lpstr>
      <vt:lpstr>Söhne</vt:lpstr>
      <vt:lpstr>Office Theme</vt:lpstr>
      <vt:lpstr>Paper presentation</vt:lpstr>
      <vt:lpstr>What is Federated Learning ?</vt:lpstr>
      <vt:lpstr>Federated Learning in Five Steps</vt:lpstr>
      <vt:lpstr>Fed Avg</vt:lpstr>
      <vt:lpstr>Understanding the title:  Gradient Obfuscation Gives a False Sense of Security in Federated Learning</vt:lpstr>
      <vt:lpstr>Can Privacy be Leaked in Federated Learning?</vt:lpstr>
      <vt:lpstr>Raw data can be reconstructed!</vt:lpstr>
      <vt:lpstr>ROG : Reconstruct from Obfuscated Gradients</vt:lpstr>
      <vt:lpstr>ROG : Reconstruct from Obfuscated Gradients</vt:lpstr>
      <vt:lpstr>Case Study : Does Gradient Compression imply privacy</vt:lpstr>
      <vt:lpstr>Case Study : Binary Quantization</vt:lpstr>
      <vt:lpstr>Defense : Differential Privacy</vt:lpstr>
      <vt:lpstr>Improved Attack Efficiency</vt:lpstr>
      <vt:lpstr>Semantic Level Attack Variant: ROGS</vt:lpstr>
      <vt:lpstr>Limitations</vt:lpstr>
      <vt:lpstr>Conclusion</vt:lpstr>
      <vt:lpstr>Future Scope</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Paper presentation</dc:title>
  <dc:creator>manogna chennuru</dc:creator>
  <cp:lastModifiedBy>manogna chennuru</cp:lastModifiedBy>
  <cp:revision>7</cp:revision>
  <dcterms:created xsi:type="dcterms:W3CDTF">2024-02-20T21:36:26Z</dcterms:created>
  <dcterms:modified xsi:type="dcterms:W3CDTF">2024-02-28T19:42:08Z</dcterms:modified>
</cp:coreProperties>
</file>

<file path=docProps/thumbnail.jpeg>
</file>